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29"/>
  </p:notesMasterIdLst>
  <p:sldIdLst>
    <p:sldId id="420" r:id="rId3"/>
    <p:sldId id="927" r:id="rId4"/>
    <p:sldId id="933" r:id="rId5"/>
    <p:sldId id="918" r:id="rId6"/>
    <p:sldId id="540" r:id="rId7"/>
    <p:sldId id="512" r:id="rId8"/>
    <p:sldId id="915" r:id="rId9"/>
    <p:sldId id="909" r:id="rId10"/>
    <p:sldId id="937" r:id="rId11"/>
    <p:sldId id="938" r:id="rId12"/>
    <p:sldId id="955" r:id="rId13"/>
    <p:sldId id="939" r:id="rId14"/>
    <p:sldId id="947" r:id="rId15"/>
    <p:sldId id="923" r:id="rId16"/>
    <p:sldId id="940" r:id="rId17"/>
    <p:sldId id="948" r:id="rId18"/>
    <p:sldId id="949" r:id="rId19"/>
    <p:sldId id="950" r:id="rId20"/>
    <p:sldId id="941" r:id="rId21"/>
    <p:sldId id="951" r:id="rId22"/>
    <p:sldId id="943" r:id="rId23"/>
    <p:sldId id="952" r:id="rId24"/>
    <p:sldId id="945" r:id="rId25"/>
    <p:sldId id="946" r:id="rId26"/>
    <p:sldId id="954" r:id="rId27"/>
    <p:sldId id="9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5"/>
    <p:restoredTop sz="96291"/>
  </p:normalViewPr>
  <p:slideViewPr>
    <p:cSldViewPr snapToGrid="0" snapToObjects="1">
      <p:cViewPr varScale="1">
        <p:scale>
          <a:sx n="111" d="100"/>
          <a:sy n="111" d="100"/>
        </p:scale>
        <p:origin x="11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55C90-F2F9-094A-901B-59AD5A571820}" type="datetimeFigureOut">
              <a:rPr lang="en-US" smtClean="0"/>
              <a:t>4/4/21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4B56B-F1EA-4349-8C33-DC179E62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0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Direct sound is spherical wave</a:t>
            </a:r>
          </a:p>
          <a:p>
            <a:r>
              <a:rPr lang="en-US" sz="1800" dirty="0"/>
              <a:t>Reduction with distance</a:t>
            </a:r>
          </a:p>
          <a:p>
            <a:r>
              <a:rPr lang="en-US" sz="1800" dirty="0"/>
              <a:t>Reverb</a:t>
            </a:r>
            <a:r>
              <a:rPr lang="en-US" sz="1800" baseline="0" dirty="0"/>
              <a:t> </a:t>
            </a:r>
            <a:r>
              <a:rPr lang="en-US" sz="1800" dirty="0"/>
              <a:t>equal level </a:t>
            </a:r>
          </a:p>
          <a:p>
            <a:r>
              <a:rPr lang="en-US" sz="1800" dirty="0"/>
              <a:t>Critical distance: Levels</a:t>
            </a:r>
            <a:r>
              <a:rPr lang="en-US" sz="1800" baseline="0" dirty="0"/>
              <a:t> e</a:t>
            </a:r>
            <a:r>
              <a:rPr lang="en-US" sz="1800" dirty="0"/>
              <a:t>qual</a:t>
            </a:r>
          </a:p>
          <a:p>
            <a:r>
              <a:rPr lang="en-US" sz="1800" dirty="0"/>
              <a:t>Inside:</a:t>
            </a:r>
            <a:r>
              <a:rPr lang="en-US" sz="1800" baseline="0" dirty="0"/>
              <a:t> Good chance</a:t>
            </a:r>
            <a:endParaRPr lang="en-US" sz="1800" dirty="0"/>
          </a:p>
          <a:p>
            <a:r>
              <a:rPr lang="en-US" sz="1800"/>
              <a:t>Outside</a:t>
            </a:r>
            <a:r>
              <a:rPr lang="en-US" sz="1800" baseline="0"/>
              <a:t>: Reverberant dominates</a:t>
            </a:r>
          </a:p>
          <a:p>
            <a:r>
              <a:rPr lang="en-US" sz="1800" baseline="0"/>
              <a:t>Vary with f due to directivity and absorption</a:t>
            </a:r>
          </a:p>
        </p:txBody>
      </p:sp>
    </p:spTree>
    <p:extLst>
      <p:ext uri="{BB962C8B-B14F-4D97-AF65-F5344CB8AC3E}">
        <p14:creationId xmlns:p14="http://schemas.microsoft.com/office/powerpoint/2010/main" val="62079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8FC87-E96E-409B-B17C-6F7C57BD7F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7513" y="701675"/>
            <a:ext cx="62420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78062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2919-B58F-6347-BD22-C5B4391CD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B0EE5-D0B8-A843-A93C-94525D931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9380-A358-9043-920A-8443F41C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64CA-9CF6-8C41-A5CF-34C6D33B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5293D-F7FA-2C4C-8978-27E4C03E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0FC9-15BC-5F47-BFFB-296DD420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6523C-B17E-1B45-B3D3-C102539E7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D2FE4-3601-A942-8ACE-35494F82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D2162-0CB4-334B-8B1E-46FBC7AA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033D-7AE3-F941-86D6-3FDC28E0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15C9E-531C-3D41-AB9E-9326A7646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11708-189B-7947-8F25-A69CC5B88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45D3-4C2C-1C44-BF30-503B0F5C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DEBEC-911B-E44E-AA36-CC24D60D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524E7-EB69-C842-B6C7-6582602E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-animated gradient">
    <p:bg>
      <p:bgPr>
        <a:gradFill rotWithShape="0">
          <a:gsLst>
            <a:gs pos="0">
              <a:srgbClr val="7030A0">
                <a:lumMod val="74000"/>
                <a:lumOff val="26000"/>
              </a:srgbClr>
            </a:gs>
            <a:gs pos="99001">
              <a:srgbClr val="2D5AA3"/>
            </a:gs>
            <a:gs pos="100000">
              <a:srgbClr val="7030A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FFFFFE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CAFBA-2AC2-6B43-888A-C35659AD4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16" y="346257"/>
            <a:ext cx="2662724" cy="10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1091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gue">
    <p:bg>
      <p:bgPr>
        <a:gradFill rotWithShape="0">
          <a:gsLst>
            <a:gs pos="0">
              <a:srgbClr val="7030A0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357833" y="6412884"/>
            <a:ext cx="287662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81430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7823344" y="6411697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2020 AcousticComms Consulting Confidential.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637D1C-A5B1-8745-8931-D533BA0BC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34" y="6297494"/>
            <a:ext cx="939269" cy="3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0258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4933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8867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1500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0F98-F5ED-5847-8F30-25338C1DB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ECB9A-E93E-E244-99E4-9455CB65D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B08F-457D-A24C-8428-D75612D7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99C93-9F25-5042-A7F3-8CA74456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38769-4431-E24A-83B3-729C7F18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75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C90D-3FDF-F74C-804B-86469850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45F0-7810-4945-BDAB-2DD5E32B4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AB1DE-3D2E-574E-8F31-5ACB69F1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1B87C-B600-7542-96DB-33556541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6B814-5E1B-F245-A23E-B366D30E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5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8CFC-79E7-5548-A8CD-45680B21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7FE27-2AD5-AE42-8CD5-56C991DB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124D-1893-F941-B4BA-EE695B5E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B4702-4689-9B43-885A-B4998720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F30B5-1C4B-3640-83F4-A62C1B5B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7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120F-2896-9A41-9030-F7DA4284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6B43C-9889-3A4E-8BDC-101AB2AB3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BB968-8973-2445-B6EF-AAC47E4BC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E15EC-A1F2-9541-852F-74D912ED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3F840-835B-3846-B477-1A6B4826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4B0B9-6BE7-C340-908F-065DC60F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5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8278-893D-534B-B744-483BBA18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0F02B-A418-0C47-8E46-3B14F979E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DD7D7-C168-0547-B09E-ACEA92BA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EF7B1-44EA-4940-AA1B-8715CD99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4002-AD8F-C745-90F3-F58564C5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83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BA4E-A222-7A4E-BC00-BBB322D9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7C706-5EF2-BC47-B8E7-5984C310A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0D4C8-41EF-E54A-89BF-1E266FCE9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FD8BE-DBFB-2E40-9353-446D04162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046A3-800B-9141-A759-589E3AC05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284D8-3E6B-AF4E-9E57-6AE7A97C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870D2-356E-6642-923B-CFA48B0B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7D8A9-6327-964D-B4A7-7318C5B5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3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A9B3-09D1-BA4D-A9EF-6238138C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89BAD-DD77-0548-B999-28E0A261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19AFB-6D53-BD44-9D10-9FFD6D63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92510-E197-7A45-8A9F-CBA6A719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6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6E755-46D8-5B44-A61B-8AD17713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3482B-8C1D-6D49-8C2C-DA52880A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4DBED-9014-7744-82E3-6520A12E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2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D7BE-B364-D043-A6BE-97CDA3F4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A835A-C191-874A-B62E-89215A09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52162-DC08-E24C-9227-66DB446D9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5B86A-4676-7949-A7BE-0184F5B0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2BA30-D81E-7847-859C-E6FF1450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8A26D-3408-E046-BEF9-9371472C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77F5-3F56-7944-A544-8D409E5E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29AE37-40B3-624C-9550-B6CB480BA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A02E7-67CD-2C4F-8B94-6288E9BAA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FC5F8-BAF7-2542-B73A-40255C2D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16835-B0D1-6041-AB02-862B6A51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91D91-0223-394E-896C-DA5E569B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D5CE-E759-8745-8372-1B71AA20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D07EF-4978-844B-9C1B-66EA430A9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4941B-0813-C742-AE3B-DAAAC56D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1261-2CF1-0C4F-96E8-3803DFA7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F686B-AE9B-DF45-ABA8-D4929740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37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2B9A5-666D-1B4B-A45A-9D14758CB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86FD7-476C-C642-ACC0-18518FB66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489B8-86A6-C142-9D36-50EC1A4D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B649A-D721-3146-9F3E-521917DC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FE3FD-9626-4040-8198-48C8CDE2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D6A7-1F9D-584D-96B8-280FE5E0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135E3-2BF7-F248-A32D-5307250DE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8BD57-56B3-4C4E-B6B9-70D34585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47233-03D6-DD48-BBA9-0ECD1F48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14C98-A9A3-8E47-A708-B71A3932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5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6FF2-ABD7-D34D-8A22-CA4470A0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2B88-37AF-ED4A-A951-DC3E2E0B2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E3E2C-EB5A-9B41-8D21-85329EFAC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436E7-27DF-BD4A-B04D-A2281DB6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D1F38-8AD3-464C-99C3-D7C59C6A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34C79-0B27-2B4B-9EBD-0EE49E67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E28E-5947-F543-9BF3-31703419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D39C-125B-3744-9C9D-9E87A1C3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59EE5-6242-4F45-B015-C23F87C0B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88AD1-1C98-9441-857F-C6F0C190D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69BA1-DE9E-4748-86CB-70A73B0AF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528984-CBD3-0846-86C3-6B26C11E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1DCA1-4737-274F-AC23-63068F84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BDA11-678D-CF40-9FDD-A69639D5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EC31-E5F5-544D-972E-948F51B2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29E1F-AD7B-6245-832A-6B78AE8D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138DD-12A2-8A49-B9FF-0A30B5D2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275E3-7C69-3D4A-B4BA-883AB8FB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BD35D-61E6-EF41-99B1-FF568029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37635B-02E6-9442-9CC6-C8309E71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2C081-93E6-AA4B-B10B-782B5C7E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0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4932-6978-D441-93A2-7761BC34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6938-DA87-9040-8554-4837DC4B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D74F3-575C-7B4F-B16B-99F36F7F8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42635-DF46-5447-A59C-D654C064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CFD5A-D558-9F4A-9B57-C42F836A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C3820-1258-0F4B-A9D2-E550A0A3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DB71-3346-AA43-82CB-90F1972C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4DC0B-6CFC-504D-88F9-4A6E2F88C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CBC02-82BB-9645-A71C-09A0DABFE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102ED-9B08-3644-8503-511DDB23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0F99C-D192-8748-8EED-21C4892E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C34C5-AD33-4B44-9DB4-97E2D6E1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DFDF7-647D-7243-8A0A-FE53000B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5E01-1B08-DB42-B6B3-622B449F9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56BCB-F2EB-C74A-808C-42288B686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D445-F889-D241-9D3E-BB54F2853F7F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5F2EB-F782-614F-A27F-48268A0FA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FEC07-2F81-C440-86C8-C8F51F2F6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253B-7DA7-1749-8CE7-0251D15C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352E1-E902-744C-962C-5B1B42C7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82D3B-3A5C-8D45-888D-115F397D7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C6170-6F0C-BC44-BFB5-1AECC4C41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44CA-FE4E-8145-B0FF-ADCB6BC06235}" type="datetimeFigureOut">
              <a:rPr lang="en-US" smtClean="0"/>
              <a:t>4/4/21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74CB4-F631-044A-837F-D3C2C1AF0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4D02F-00D8-6241-8156-54133960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2D3B-C853-C948-96D3-53AE126D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5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cousticcomms.webhop.info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Michael A. Ramalho, Ph.D.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November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87" y="2260619"/>
            <a:ext cx="11120203" cy="1756124"/>
          </a:xfrm>
        </p:spPr>
        <p:txBody>
          <a:bodyPr/>
          <a:lstStyle/>
          <a:p>
            <a:r>
              <a:rPr lang="en-US" sz="4800" dirty="0"/>
              <a:t>AcousticComms Spread Spectrum -</a:t>
            </a:r>
            <a:br>
              <a:rPr lang="en-US" sz="4800" dirty="0"/>
            </a:br>
            <a:r>
              <a:rPr lang="en-US" sz="4800" dirty="0"/>
              <a:t>Remote Sound Demo Instructions</a:t>
            </a:r>
            <a:endParaRPr lang="en-US" sz="4267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AB30D-BD96-C140-A69D-4C856CFEF832}"/>
              </a:ext>
            </a:extLst>
          </p:cNvPr>
          <p:cNvSpPr txBox="1"/>
          <p:nvPr/>
        </p:nvSpPr>
        <p:spPr>
          <a:xfrm>
            <a:off x="1204332" y="6185210"/>
            <a:ext cx="911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https://drive.google.com/drive/folders/1Q0QzIQt_9xE7GXbChYtEGaDAww0Qgg-X?usp=sharing</a:t>
            </a:r>
          </a:p>
        </p:txBody>
      </p:sp>
    </p:spTree>
    <p:extLst>
      <p:ext uri="{BB962C8B-B14F-4D97-AF65-F5344CB8AC3E}">
        <p14:creationId xmlns:p14="http://schemas.microsoft.com/office/powerpoint/2010/main" val="33126957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998" y="341877"/>
            <a:ext cx="1104143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AcousticComms Spread Spectrum Demo Components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D4F28-F993-8A48-B71A-4812731C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885" y="1190762"/>
            <a:ext cx="1065949" cy="8877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F3619C-9D3C-6544-A2F1-1E5B3C8CD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83150" y="1210075"/>
            <a:ext cx="876300" cy="990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01D6A3-0D1B-2C4F-AAB8-890A10CA4AAF}"/>
              </a:ext>
            </a:extLst>
          </p:cNvPr>
          <p:cNvSpPr txBox="1"/>
          <p:nvPr/>
        </p:nvSpPr>
        <p:spPr>
          <a:xfrm>
            <a:off x="758415" y="2302029"/>
            <a:ext cx="46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Ability to output a 48k wavfile at specified SPL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741552-556D-CD43-9BA8-B44E7C68F994}"/>
              </a:ext>
            </a:extLst>
          </p:cNvPr>
          <p:cNvSpPr txBox="1"/>
          <p:nvPr/>
        </p:nvSpPr>
        <p:spPr>
          <a:xfrm>
            <a:off x="595998" y="3148321"/>
            <a:ext cx="4707699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wavfile has pre-encoded user data in it.*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data is organized in 31 bit chunks,</a:t>
            </a:r>
            <a:br>
              <a:rPr lang="en-US" dirty="0"/>
            </a:br>
            <a:r>
              <a:rPr lang="en-US" dirty="0"/>
              <a:t>called “tokens”. The Tokens are labeled</a:t>
            </a:r>
            <a:br>
              <a:rPr lang="en-US" dirty="0"/>
            </a:br>
            <a:r>
              <a:rPr lang="en-US" dirty="0"/>
              <a:t>(e.g., Token 1, Token 2 ... 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token information (the labels and bits)</a:t>
            </a:r>
            <a:br>
              <a:rPr lang="en-US" dirty="0"/>
            </a:br>
            <a:r>
              <a:rPr lang="en-US" dirty="0"/>
              <a:t>is stored in a MATLAB “matfile” and are</a:t>
            </a:r>
            <a:br>
              <a:rPr lang="en-US" dirty="0"/>
            </a:br>
            <a:r>
              <a:rPr lang="en-US" dirty="0"/>
              <a:t>used by the decoder to verify correct</a:t>
            </a:r>
            <a:br>
              <a:rPr lang="en-US" dirty="0"/>
            </a:br>
            <a:r>
              <a:rPr lang="en-US" dirty="0"/>
              <a:t>reception (or not) of the received tokens.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All sent tokens have been verified as unique</a:t>
            </a:r>
            <a:br>
              <a:rPr lang="en-US" dirty="0"/>
            </a:br>
            <a:r>
              <a:rPr lang="en-US" dirty="0"/>
              <a:t>(no two 31 bits chunks are ever repeated).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F467C8-A358-9344-BF05-A6CBF72CE2D1}"/>
              </a:ext>
            </a:extLst>
          </p:cNvPr>
          <p:cNvSpPr txBox="1"/>
          <p:nvPr/>
        </p:nvSpPr>
        <p:spPr>
          <a:xfrm>
            <a:off x="5865072" y="2302029"/>
            <a:ext cx="61876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Two Possible Receiver Scenarios:</a:t>
            </a:r>
          </a:p>
          <a:p>
            <a:endParaRPr lang="en-US" dirty="0"/>
          </a:p>
          <a:p>
            <a:r>
              <a:rPr lang="en-US" b="1" i="1" u="sng" dirty="0"/>
              <a:t>Real-time Decode</a:t>
            </a:r>
            <a:r>
              <a:rPr lang="en-US" dirty="0"/>
              <a:t> –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Using ACSSv2_rtdec.m</a:t>
            </a:r>
            <a:br>
              <a:rPr lang="en-US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/>
              <a:t>On a PC/Mac capable of running the MATLAB </a:t>
            </a:r>
            <a:r>
              <a:rPr lang="en-US" u="sng" dirty="0"/>
              <a:t>real-time decoder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br>
              <a:rPr lang="en-US" dirty="0"/>
            </a:br>
            <a:r>
              <a:rPr lang="en-US" b="1" i="1" u="sng" dirty="0"/>
              <a:t>Non-Real-Time Decode (2 step process)</a:t>
            </a:r>
            <a:r>
              <a:rPr lang="en-US" dirty="0"/>
              <a:t> –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Using ACSSv2_dec.m</a:t>
            </a:r>
            <a:endParaRPr lang="en-US" b="1" i="1" u="sng" dirty="0">
              <a:solidFill>
                <a:schemeClr val="accent5">
                  <a:lumMod val="75000"/>
                </a:schemeClr>
              </a:solidFill>
            </a:endParaRPr>
          </a:p>
          <a:p>
            <a:br>
              <a:rPr lang="en-US" dirty="0"/>
            </a:br>
            <a:r>
              <a:rPr lang="en-US" dirty="0"/>
              <a:t>Step 1: A record using a device that cannot run the real-time MATLAB decoder – but can produce a 48k wavfile (e.g. smartphone).</a:t>
            </a:r>
          </a:p>
          <a:p>
            <a:endParaRPr lang="en-US" dirty="0"/>
          </a:p>
          <a:p>
            <a:r>
              <a:rPr lang="en-US" dirty="0"/>
              <a:t>Step 2: The 48k wavfile produced in Step 1 is then input to a PC/Mac running the MATLAB  </a:t>
            </a:r>
            <a:r>
              <a:rPr lang="en-US" u="sng" dirty="0"/>
              <a:t>non-real-time decoder</a:t>
            </a:r>
            <a:r>
              <a:rPr lang="en-US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8071C1-D738-D24A-86D7-ECF3DBFE9B75}"/>
              </a:ext>
            </a:extLst>
          </p:cNvPr>
          <p:cNvCxnSpPr>
            <a:cxnSpLocks/>
          </p:cNvCxnSpPr>
          <p:nvPr/>
        </p:nvCxnSpPr>
        <p:spPr>
          <a:xfrm>
            <a:off x="5573110" y="2200675"/>
            <a:ext cx="0" cy="4247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5802922-C796-F249-B436-6E19BA881623}"/>
              </a:ext>
            </a:extLst>
          </p:cNvPr>
          <p:cNvSpPr txBox="1"/>
          <p:nvPr/>
        </p:nvSpPr>
        <p:spPr>
          <a:xfrm>
            <a:off x="595998" y="6516123"/>
            <a:ext cx="4644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- By providing output wavfiles, no ACSS encoder specifics are divulged.</a:t>
            </a:r>
          </a:p>
        </p:txBody>
      </p:sp>
    </p:spTree>
    <p:extLst>
      <p:ext uri="{BB962C8B-B14F-4D97-AF65-F5344CB8AC3E}">
        <p14:creationId xmlns:p14="http://schemas.microsoft.com/office/powerpoint/2010/main" val="217203596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998" y="341877"/>
            <a:ext cx="1104143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AcousticComms Spread Spectrum Demo Software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0F76C-6DF7-954D-9B75-116EE6DAFA9D}"/>
              </a:ext>
            </a:extLst>
          </p:cNvPr>
          <p:cNvSpPr txBox="1"/>
          <p:nvPr/>
        </p:nvSpPr>
        <p:spPr>
          <a:xfrm>
            <a:off x="1362877" y="1234068"/>
            <a:ext cx="94662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Download the entire ACSSv2_DEMO directory (and all subdirectories) to your hard Drive</a:t>
            </a:r>
            <a:br>
              <a:rPr lang="en-US" dirty="0"/>
            </a:br>
            <a:r>
              <a:rPr lang="en-US" dirty="0"/>
              <a:t>in a directory of your choosing (suggestion is to make a new directory/folder on your system).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Download this directory from:</a:t>
            </a:r>
            <a:br>
              <a:rPr lang="en-US" dirty="0"/>
            </a:br>
            <a:r>
              <a:rPr lang="en-US" dirty="0"/>
              <a:t>https://drive.google.com/drive/folders/1Q0QzIQt_9xE7GXbChYtEGaDAww0Qgg-X?usp=sharing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MATLAB execution should occur in the directory you downloaded to. The paths to all</a:t>
            </a:r>
            <a:br>
              <a:rPr lang="en-US" dirty="0"/>
            </a:br>
            <a:r>
              <a:rPr lang="en-US" dirty="0"/>
              <a:t>necessary functions will be added to your MATLAB PATH during m-file execution. There are no</a:t>
            </a:r>
            <a:br>
              <a:rPr lang="en-US" dirty="0"/>
            </a:br>
            <a:r>
              <a:rPr lang="en-US" dirty="0"/>
              <a:t>environment variables to set up.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structure should look similar to: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C7683-7729-FE48-9C42-BC36B9D4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040" y="3796066"/>
            <a:ext cx="3906179" cy="2735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2D52B-38AD-524B-9660-0921498F2666}"/>
              </a:ext>
            </a:extLst>
          </p:cNvPr>
          <p:cNvSpPr txBox="1"/>
          <p:nvPr/>
        </p:nvSpPr>
        <p:spPr>
          <a:xfrm>
            <a:off x="7398678" y="4234434"/>
            <a:ext cx="212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MATLAB executables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94C2399-0FEE-5849-B331-9D7CF2383066}"/>
              </a:ext>
            </a:extLst>
          </p:cNvPr>
          <p:cNvSpPr/>
          <p:nvPr/>
        </p:nvSpPr>
        <p:spPr>
          <a:xfrm>
            <a:off x="7151650" y="4187899"/>
            <a:ext cx="141249" cy="45782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AEAEEF-6C7B-714C-B740-8E8D7E4817B6}"/>
              </a:ext>
            </a:extLst>
          </p:cNvPr>
          <p:cNvSpPr txBox="1"/>
          <p:nvPr/>
        </p:nvSpPr>
        <p:spPr>
          <a:xfrm>
            <a:off x="8220151" y="6005545"/>
            <a:ext cx="279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and TEMP Directories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327AA19-93FC-644A-AE6B-C4DE044E3F89}"/>
              </a:ext>
            </a:extLst>
          </p:cNvPr>
          <p:cNvSpPr/>
          <p:nvPr/>
        </p:nvSpPr>
        <p:spPr>
          <a:xfrm>
            <a:off x="7973123" y="5959010"/>
            <a:ext cx="189570" cy="572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81428D-D7A1-244E-8EFC-C4C7DF05B3C2}"/>
              </a:ext>
            </a:extLst>
          </p:cNvPr>
          <p:cNvSpPr txBox="1"/>
          <p:nvPr/>
        </p:nvSpPr>
        <p:spPr>
          <a:xfrm>
            <a:off x="8416743" y="5099027"/>
            <a:ext cx="303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Functions used by executables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E630FB8-BF2E-1C4B-A7DD-28B23E77395C}"/>
              </a:ext>
            </a:extLst>
          </p:cNvPr>
          <p:cNvSpPr/>
          <p:nvPr/>
        </p:nvSpPr>
        <p:spPr>
          <a:xfrm>
            <a:off x="8125523" y="4895706"/>
            <a:ext cx="94628" cy="95350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5796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998" y="341877"/>
            <a:ext cx="1104143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Wavfile Output Recommendations – 1 of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D4F28-F993-8A48-B71A-4812731C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885" y="1190762"/>
            <a:ext cx="1065949" cy="8877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01D6A3-0D1B-2C4F-AAB8-890A10CA4AAF}"/>
              </a:ext>
            </a:extLst>
          </p:cNvPr>
          <p:cNvSpPr txBox="1"/>
          <p:nvPr/>
        </p:nvSpPr>
        <p:spPr>
          <a:xfrm>
            <a:off x="600758" y="2110791"/>
            <a:ext cx="55097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Recommended Output Level: 72 dB SPL @ 10 cm</a:t>
            </a:r>
            <a:br>
              <a:rPr lang="en-US" b="1" i="1" u="sng" dirty="0"/>
            </a:br>
            <a:endParaRPr lang="en-US" dirty="0"/>
          </a:p>
          <a:p>
            <a:r>
              <a:rPr lang="en-US" dirty="0"/>
              <a:t>Well below any long-term exposure limit (@25 cm),</a:t>
            </a:r>
            <a:br>
              <a:rPr lang="en-US" dirty="0"/>
            </a:br>
            <a:r>
              <a:rPr lang="en-US" dirty="0"/>
              <a:t>but usually sufficient for the ACSS signal to be</a:t>
            </a:r>
            <a:br>
              <a:rPr lang="en-US" dirty="0"/>
            </a:br>
            <a:r>
              <a:rPr lang="en-US" dirty="0"/>
              <a:t>appreciably above the noise (in 19kHz -21kHz band).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this is the case (verify via spectrogram measurement</a:t>
            </a:r>
            <a:br>
              <a:rPr lang="en-US" dirty="0"/>
            </a:br>
            <a:r>
              <a:rPr lang="en-US" dirty="0"/>
              <a:t>of background noise), this level can be measured</a:t>
            </a:r>
            <a:br>
              <a:rPr lang="en-US" dirty="0"/>
            </a:br>
            <a:r>
              <a:rPr lang="en-US" dirty="0"/>
              <a:t>via low-cost dBA meter. Since dBA meter has a weighting</a:t>
            </a:r>
            <a:br>
              <a:rPr lang="en-US" dirty="0"/>
            </a:br>
            <a:r>
              <a:rPr lang="en-US" dirty="0"/>
              <a:t>of approximately 10 dB at 20kHz, a reading of 62 dBA</a:t>
            </a:r>
            <a:br>
              <a:rPr lang="en-US" dirty="0"/>
            </a:br>
            <a:r>
              <a:rPr lang="en-US" dirty="0"/>
              <a:t>corresponds to 72 dB SPL for the ACSS signal.</a:t>
            </a:r>
          </a:p>
          <a:p>
            <a:endParaRPr lang="en-US" dirty="0"/>
          </a:p>
          <a:p>
            <a:r>
              <a:rPr lang="en-US" dirty="0"/>
              <a:t>If your output device does not have precise level control,</a:t>
            </a:r>
            <a:br>
              <a:rPr lang="en-US" dirty="0"/>
            </a:br>
            <a:r>
              <a:rPr lang="en-US" dirty="0"/>
              <a:t>you may choose to output any of the following ACSS files</a:t>
            </a:r>
            <a:br>
              <a:rPr lang="en-US" dirty="0"/>
            </a:br>
            <a:r>
              <a:rPr lang="en-US" dirty="0"/>
              <a:t>which have progressively lower dBoV (number before</a:t>
            </a:r>
            <a:br>
              <a:rPr lang="en-US" dirty="0"/>
            </a:br>
            <a:r>
              <a:rPr lang="en-US" dirty="0"/>
              <a:t>“dB” is in negative dBoV).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172C0-7797-924E-9FC0-425D81562613}"/>
              </a:ext>
            </a:extLst>
          </p:cNvPr>
          <p:cNvSpPr txBox="1"/>
          <p:nvPr/>
        </p:nvSpPr>
        <p:spPr>
          <a:xfrm>
            <a:off x="6306200" y="2404242"/>
            <a:ext cx="2475678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EXP_123_48k_0dB.wav</a:t>
            </a:r>
          </a:p>
          <a:p>
            <a:r>
              <a:rPr lang="en-US" dirty="0"/>
              <a:t>EXP_123_48k_3dB.wav</a:t>
            </a:r>
          </a:p>
          <a:p>
            <a:r>
              <a:rPr lang="en-US" dirty="0"/>
              <a:t>EXP_123_48k_6dB.wav</a:t>
            </a:r>
          </a:p>
          <a:p>
            <a:r>
              <a:rPr lang="en-US" dirty="0"/>
              <a:t>EXP_123_48k_9dB.wav</a:t>
            </a:r>
          </a:p>
          <a:p>
            <a:r>
              <a:rPr lang="en-US" dirty="0"/>
              <a:t>EXP_123_48k_12dB.wav</a:t>
            </a:r>
          </a:p>
          <a:p>
            <a:r>
              <a:rPr lang="en-US" dirty="0"/>
              <a:t>EXP_123_48k_15dB.wav</a:t>
            </a:r>
          </a:p>
          <a:p>
            <a:r>
              <a:rPr lang="en-US" dirty="0"/>
              <a:t>EXP_123_48k_18dB.wav</a:t>
            </a:r>
          </a:p>
          <a:p>
            <a:r>
              <a:rPr lang="en-US" dirty="0"/>
              <a:t>EXP_123_48k_20dB.wav</a:t>
            </a:r>
          </a:p>
          <a:p>
            <a:r>
              <a:rPr lang="en-US" dirty="0"/>
              <a:t>EXP_123_48k_22dB.wav</a:t>
            </a:r>
          </a:p>
          <a:p>
            <a:r>
              <a:rPr lang="en-US" dirty="0"/>
              <a:t>EXP_123_48k_24dB.wav</a:t>
            </a:r>
          </a:p>
          <a:p>
            <a:r>
              <a:rPr lang="en-US" dirty="0"/>
              <a:t>EXP_123_48k_26dB.wav</a:t>
            </a:r>
          </a:p>
          <a:p>
            <a:r>
              <a:rPr lang="en-US" dirty="0"/>
              <a:t>EXP_123_48k_28dB.wav</a:t>
            </a:r>
          </a:p>
          <a:p>
            <a:r>
              <a:rPr lang="en-US" dirty="0"/>
              <a:t>EXP_123_48k_30dB.wav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466C1-FCF1-1843-AE89-832F40618F91}"/>
              </a:ext>
            </a:extLst>
          </p:cNvPr>
          <p:cNvSpPr txBox="1"/>
          <p:nvPr/>
        </p:nvSpPr>
        <p:spPr>
          <a:xfrm>
            <a:off x="9284203" y="2443658"/>
            <a:ext cx="2316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Full Scale Output (0dBoV)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46752-2F4E-E94A-AE46-86C19FD5310F}"/>
              </a:ext>
            </a:extLst>
          </p:cNvPr>
          <p:cNvSpPr txBox="1"/>
          <p:nvPr/>
        </p:nvSpPr>
        <p:spPr>
          <a:xfrm>
            <a:off x="8970816" y="2950780"/>
            <a:ext cx="3045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-6 dBoV Output (~1 bit headroom)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8ACAAB-0888-6F41-A853-2C9C3855433B}"/>
              </a:ext>
            </a:extLst>
          </p:cNvPr>
          <p:cNvSpPr txBox="1"/>
          <p:nvPr/>
        </p:nvSpPr>
        <p:spPr>
          <a:xfrm>
            <a:off x="8918719" y="3505607"/>
            <a:ext cx="3150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-12 dBoV Output (~2 bit headroom)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98ED7-2329-B944-ACDD-CBF21E16E6D2}"/>
              </a:ext>
            </a:extLst>
          </p:cNvPr>
          <p:cNvSpPr txBox="1"/>
          <p:nvPr/>
        </p:nvSpPr>
        <p:spPr>
          <a:xfrm>
            <a:off x="9673659" y="4050092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 ... and so on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5F157-C1A9-784D-B22F-D41A83EB49B9}"/>
              </a:ext>
            </a:extLst>
          </p:cNvPr>
          <p:cNvSpPr txBox="1"/>
          <p:nvPr/>
        </p:nvSpPr>
        <p:spPr>
          <a:xfrm>
            <a:off x="8998674" y="4773498"/>
            <a:ext cx="2919325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Note: If your output system</a:t>
            </a:r>
            <a:br>
              <a:rPr lang="en-US" sz="1600" dirty="0"/>
            </a:br>
            <a:r>
              <a:rPr lang="en-US" sz="1600" dirty="0"/>
              <a:t>does not have protection</a:t>
            </a:r>
            <a:br>
              <a:rPr lang="en-US" sz="1600" dirty="0"/>
            </a:br>
            <a:r>
              <a:rPr lang="en-US" sz="1600" dirty="0"/>
              <a:t>against overdriving the speaker,</a:t>
            </a:r>
            <a:br>
              <a:rPr lang="en-US" sz="1600" dirty="0"/>
            </a:br>
            <a:r>
              <a:rPr lang="en-US" sz="1600" dirty="0"/>
              <a:t>start measurements using lower</a:t>
            </a:r>
            <a:br>
              <a:rPr lang="en-US" sz="1600" dirty="0"/>
            </a:br>
            <a:r>
              <a:rPr lang="en-US" sz="1600" dirty="0"/>
              <a:t>amplitude wavfile versions</a:t>
            </a:r>
            <a:br>
              <a:rPr lang="en-US" sz="1600" dirty="0"/>
            </a:br>
            <a:r>
              <a:rPr lang="en-US" sz="1600" dirty="0"/>
              <a:t>(i.e., ones with higher dBoV</a:t>
            </a:r>
            <a:br>
              <a:rPr lang="en-US" sz="1600" dirty="0"/>
            </a:br>
            <a:r>
              <a:rPr lang="en-US" sz="1600" dirty="0"/>
              <a:t>in their name) and work upward.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077D6A-C92A-9448-89EB-2504AA155832}"/>
              </a:ext>
            </a:extLst>
          </p:cNvPr>
          <p:cNvCxnSpPr/>
          <p:nvPr/>
        </p:nvCxnSpPr>
        <p:spPr>
          <a:xfrm>
            <a:off x="7023538" y="1757855"/>
            <a:ext cx="0" cy="5596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ABE7F5-81CA-B945-9BEC-0D5DA5F33D78}"/>
              </a:ext>
            </a:extLst>
          </p:cNvPr>
          <p:cNvSpPr txBox="1"/>
          <p:nvPr/>
        </p:nvSpPr>
        <p:spPr>
          <a:xfrm>
            <a:off x="7023538" y="1682889"/>
            <a:ext cx="4237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Experiment Number is “123” (need this for later)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F1264-7109-564C-A4FC-D4E685531E4A}"/>
              </a:ext>
            </a:extLst>
          </p:cNvPr>
          <p:cNvSpPr txBox="1"/>
          <p:nvPr/>
        </p:nvSpPr>
        <p:spPr>
          <a:xfrm>
            <a:off x="6445122" y="1215008"/>
            <a:ext cx="492525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Wavfiles are in subdirectory “Sound_Out2.nosync”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CFC270-683D-9244-94AE-3A54DAD124CC}"/>
              </a:ext>
            </a:extLst>
          </p:cNvPr>
          <p:cNvCxnSpPr>
            <a:cxnSpLocks/>
          </p:cNvCxnSpPr>
          <p:nvPr/>
        </p:nvCxnSpPr>
        <p:spPr>
          <a:xfrm flipH="1">
            <a:off x="8686468" y="3685197"/>
            <a:ext cx="2840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2A53765-D3C7-FA4A-B62B-3C03FC693FA1}"/>
              </a:ext>
            </a:extLst>
          </p:cNvPr>
          <p:cNvCxnSpPr>
            <a:cxnSpLocks/>
          </p:cNvCxnSpPr>
          <p:nvPr/>
        </p:nvCxnSpPr>
        <p:spPr>
          <a:xfrm flipH="1">
            <a:off x="8686468" y="3143914"/>
            <a:ext cx="2840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1B3ED9-F5E5-4F43-8AAA-D05A36B42672}"/>
              </a:ext>
            </a:extLst>
          </p:cNvPr>
          <p:cNvCxnSpPr>
            <a:cxnSpLocks/>
          </p:cNvCxnSpPr>
          <p:nvPr/>
        </p:nvCxnSpPr>
        <p:spPr>
          <a:xfrm flipH="1">
            <a:off x="8686468" y="2618397"/>
            <a:ext cx="2840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5235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998" y="341877"/>
            <a:ext cx="1104143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Wavfile Output Recommendations – 2 of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8608FE-DC52-D74F-8F09-3312F3376236}"/>
              </a:ext>
            </a:extLst>
          </p:cNvPr>
          <p:cNvSpPr/>
          <p:nvPr/>
        </p:nvSpPr>
        <p:spPr>
          <a:xfrm>
            <a:off x="595998" y="2002223"/>
            <a:ext cx="10763057" cy="49661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1727BD-7019-0A4A-9274-8B95D23AD84E}"/>
              </a:ext>
            </a:extLst>
          </p:cNvPr>
          <p:cNvSpPr/>
          <p:nvPr/>
        </p:nvSpPr>
        <p:spPr>
          <a:xfrm>
            <a:off x="595998" y="1997416"/>
            <a:ext cx="820271" cy="504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E9B8F7-0A9F-2C4D-8A54-4E1254AE6174}"/>
              </a:ext>
            </a:extLst>
          </p:cNvPr>
          <p:cNvSpPr/>
          <p:nvPr/>
        </p:nvSpPr>
        <p:spPr>
          <a:xfrm>
            <a:off x="10538784" y="1999595"/>
            <a:ext cx="820271" cy="4966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5991A44-A85D-E947-8579-E1F8CAE00E49}"/>
              </a:ext>
            </a:extLst>
          </p:cNvPr>
          <p:cNvSpPr/>
          <p:nvPr/>
        </p:nvSpPr>
        <p:spPr>
          <a:xfrm rot="16200000">
            <a:off x="5904609" y="-1791359"/>
            <a:ext cx="145833" cy="8994227"/>
          </a:xfrm>
          <a:prstGeom prst="lef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5D939-93B7-4247-B315-558A7DC4180F}"/>
              </a:ext>
            </a:extLst>
          </p:cNvPr>
          <p:cNvSpPr txBox="1"/>
          <p:nvPr/>
        </p:nvSpPr>
        <p:spPr>
          <a:xfrm>
            <a:off x="3799490" y="3058506"/>
            <a:ext cx="476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minutes of ACSS (e.g. EXP_123_48k_XXdB.wav)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BEEABF-F435-C847-807F-A23B6B5C78A7}"/>
              </a:ext>
            </a:extLst>
          </p:cNvPr>
          <p:cNvSpPr txBox="1"/>
          <p:nvPr/>
        </p:nvSpPr>
        <p:spPr>
          <a:xfrm>
            <a:off x="536028" y="1068535"/>
            <a:ext cx="923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Suggested Playout of ACSS (ultrasound)</a:t>
            </a:r>
            <a:r>
              <a:rPr lang="en-US" b="1" i="1" dirty="0"/>
              <a:t>:</a:t>
            </a:r>
            <a:r>
              <a:rPr lang="en-US" dirty="0"/>
              <a:t> Bookend the un-hearable sound with a hearable sound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F2F8FC9-D893-6E4C-9B87-9F04E41057A0}"/>
              </a:ext>
            </a:extLst>
          </p:cNvPr>
          <p:cNvSpPr/>
          <p:nvPr/>
        </p:nvSpPr>
        <p:spPr>
          <a:xfrm rot="16200000">
            <a:off x="923946" y="2304889"/>
            <a:ext cx="164375" cy="820271"/>
          </a:xfrm>
          <a:prstGeom prst="leftBrac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AA3B2DA7-82C8-9747-8DFA-335D2E197725}"/>
              </a:ext>
            </a:extLst>
          </p:cNvPr>
          <p:cNvSpPr/>
          <p:nvPr/>
        </p:nvSpPr>
        <p:spPr>
          <a:xfrm rot="16200000">
            <a:off x="10866732" y="2304889"/>
            <a:ext cx="164375" cy="820271"/>
          </a:xfrm>
          <a:prstGeom prst="leftBrac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82DE38-9547-E745-9C99-877236B3A0BA}"/>
              </a:ext>
            </a:extLst>
          </p:cNvPr>
          <p:cNvCxnSpPr>
            <a:cxnSpLocks/>
          </p:cNvCxnSpPr>
          <p:nvPr/>
        </p:nvCxnSpPr>
        <p:spPr>
          <a:xfrm>
            <a:off x="1006133" y="2885089"/>
            <a:ext cx="4971392" cy="1087821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1BE192-7A5F-AB49-8836-855B29ED4791}"/>
              </a:ext>
            </a:extLst>
          </p:cNvPr>
          <p:cNvCxnSpPr>
            <a:cxnSpLocks/>
          </p:cNvCxnSpPr>
          <p:nvPr/>
        </p:nvCxnSpPr>
        <p:spPr>
          <a:xfrm flipH="1">
            <a:off x="5977525" y="2882462"/>
            <a:ext cx="4971395" cy="1090448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C64DACC-CB39-E942-A2BF-23BF414B7D6B}"/>
              </a:ext>
            </a:extLst>
          </p:cNvPr>
          <p:cNvSpPr txBox="1"/>
          <p:nvPr/>
        </p:nvSpPr>
        <p:spPr>
          <a:xfrm>
            <a:off x="3941380" y="203987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3B7DE-D946-7B47-A316-6F9A8500CF28}"/>
              </a:ext>
            </a:extLst>
          </p:cNvPr>
          <p:cNvSpPr txBox="1"/>
          <p:nvPr/>
        </p:nvSpPr>
        <p:spPr>
          <a:xfrm>
            <a:off x="3709805" y="3947795"/>
            <a:ext cx="4598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second of a “hearable sound”</a:t>
            </a:r>
            <a:br>
              <a:rPr lang="en-US" dirty="0"/>
            </a:br>
            <a:r>
              <a:rPr lang="en-US" dirty="0"/>
              <a:t>(such as Three_near_1500Hz_48k_XXdB.wav)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E4E8EF-37F4-A142-BEEA-0AE9592380C4}"/>
              </a:ext>
            </a:extLst>
          </p:cNvPr>
          <p:cNvSpPr txBox="1"/>
          <p:nvPr/>
        </p:nvSpPr>
        <p:spPr>
          <a:xfrm>
            <a:off x="3487947" y="4620870"/>
            <a:ext cx="2817951" cy="160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Three_near_1500Hz_48k_0dB.wav</a:t>
            </a:r>
          </a:p>
          <a:p>
            <a:r>
              <a:rPr lang="en-US" sz="1400" dirty="0"/>
              <a:t>Three_near_1500Hz_48k_3dB.wav</a:t>
            </a:r>
          </a:p>
          <a:p>
            <a:r>
              <a:rPr lang="en-US" sz="1400" dirty="0"/>
              <a:t>Three_near_1500Hz_48k_6dB.wav</a:t>
            </a:r>
          </a:p>
          <a:p>
            <a:r>
              <a:rPr lang="en-US" sz="1400" dirty="0"/>
              <a:t>Three_near_1500Hz_48k_9dB.wav</a:t>
            </a:r>
          </a:p>
          <a:p>
            <a:r>
              <a:rPr lang="en-US" sz="1400" dirty="0"/>
              <a:t>Three_near_1500Hz_48k_12dB.wav</a:t>
            </a:r>
          </a:p>
          <a:p>
            <a:r>
              <a:rPr lang="en-US" sz="1400" dirty="0"/>
              <a:t>Three_near_1500Hz_48k_15dB.wav</a:t>
            </a:r>
          </a:p>
          <a:p>
            <a:r>
              <a:rPr lang="en-US" sz="1400" dirty="0"/>
              <a:t>Three_near_1500Hz_48k_18dB.wav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767D8E-7CED-C643-BC05-536F4BCD3339}"/>
              </a:ext>
            </a:extLst>
          </p:cNvPr>
          <p:cNvSpPr txBox="1"/>
          <p:nvPr/>
        </p:nvSpPr>
        <p:spPr>
          <a:xfrm>
            <a:off x="6282249" y="4616141"/>
            <a:ext cx="2817951" cy="160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Three_near_1500Hz_48k_20dB.wav</a:t>
            </a:r>
          </a:p>
          <a:p>
            <a:r>
              <a:rPr lang="en-US" sz="1400" dirty="0"/>
              <a:t>Three_near_1500Hz_48k_22dB.wav</a:t>
            </a:r>
          </a:p>
          <a:p>
            <a:r>
              <a:rPr lang="en-US" sz="1400" dirty="0"/>
              <a:t>Three_near_1500Hz_48k_24dB.wav</a:t>
            </a:r>
          </a:p>
          <a:p>
            <a:r>
              <a:rPr lang="en-US" sz="1400" dirty="0"/>
              <a:t>Three_near_1500Hz_48k_26dB.wav</a:t>
            </a:r>
          </a:p>
          <a:p>
            <a:r>
              <a:rPr lang="en-US" sz="1400" dirty="0"/>
              <a:t>Three_near_1500Hz_48k_28dB.wav</a:t>
            </a:r>
          </a:p>
          <a:p>
            <a:r>
              <a:rPr lang="en-US" sz="1400" dirty="0"/>
              <a:t>Three_near_1500Hz_48k_30dB.wav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AE2406-C209-8740-A7D6-4DE315979CA2}"/>
              </a:ext>
            </a:extLst>
          </p:cNvPr>
          <p:cNvSpPr txBox="1"/>
          <p:nvPr/>
        </p:nvSpPr>
        <p:spPr>
          <a:xfrm>
            <a:off x="1521373" y="4816195"/>
            <a:ext cx="189802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1 second hearable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sounds are in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subdirectory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“Temp.nosync”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2E1582-7D84-5B45-A870-A3F2342A0CBF}"/>
              </a:ext>
            </a:extLst>
          </p:cNvPr>
          <p:cNvSpPr txBox="1"/>
          <p:nvPr/>
        </p:nvSpPr>
        <p:spPr>
          <a:xfrm>
            <a:off x="893229" y="6312156"/>
            <a:ext cx="10527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Linux (example): “mplayer Three_near_1500Hz_48k_6dB.wav EXP_123_48k_6dB.wav Three_near_1500Hz_48k_6dB.wav” 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0D69048-F230-3742-8AAD-8A3086E386D8}"/>
              </a:ext>
            </a:extLst>
          </p:cNvPr>
          <p:cNvCxnSpPr/>
          <p:nvPr/>
        </p:nvCxnSpPr>
        <p:spPr>
          <a:xfrm>
            <a:off x="5202501" y="2261246"/>
            <a:ext cx="3105807" cy="185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B3C3690-B6A5-F04B-95C3-84E9A97EFFEC}"/>
              </a:ext>
            </a:extLst>
          </p:cNvPr>
          <p:cNvSpPr txBox="1"/>
          <p:nvPr/>
        </p:nvSpPr>
        <p:spPr>
          <a:xfrm>
            <a:off x="9100200" y="4952811"/>
            <a:ext cx="2693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Numbers before “dB”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are values in minus dBoV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(same as ACSS wavfile output)</a:t>
            </a: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5A06D843-EB82-6248-8553-C6C274D9EED2}"/>
              </a:ext>
            </a:extLst>
          </p:cNvPr>
          <p:cNvSpPr/>
          <p:nvPr/>
        </p:nvSpPr>
        <p:spPr>
          <a:xfrm rot="5400000">
            <a:off x="5276616" y="-181060"/>
            <a:ext cx="52364" cy="415093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1C43F0-0702-F34D-A6B6-22A94710791C}"/>
              </a:ext>
            </a:extLst>
          </p:cNvPr>
          <p:cNvSpPr txBox="1"/>
          <p:nvPr/>
        </p:nvSpPr>
        <p:spPr>
          <a:xfrm>
            <a:off x="485272" y="1486731"/>
            <a:ext cx="11152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Perform the 1 minute ACSS decoder experiments (invoke decoder or recording) somewhere within the two minute emission window</a:t>
            </a:r>
          </a:p>
        </p:txBody>
      </p:sp>
    </p:spTree>
    <p:extLst>
      <p:ext uri="{BB962C8B-B14F-4D97-AF65-F5344CB8AC3E}">
        <p14:creationId xmlns:p14="http://schemas.microsoft.com/office/powerpoint/2010/main" val="321391176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795" y="1963496"/>
            <a:ext cx="10986527" cy="2718409"/>
          </a:xfrm>
        </p:spPr>
        <p:txBody>
          <a:bodyPr/>
          <a:lstStyle/>
          <a:p>
            <a:r>
              <a:rPr lang="en-US" dirty="0"/>
              <a:t>Testing the Non-real Time MATLAB</a:t>
            </a:r>
            <a:br>
              <a:rPr lang="en-US" dirty="0"/>
            </a:br>
            <a:r>
              <a:rPr lang="en-US" dirty="0"/>
              <a:t>ACSS Decoder (ACSSv2_dec.m)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Explanation of Output/Plots</a:t>
            </a:r>
          </a:p>
        </p:txBody>
      </p:sp>
    </p:spTree>
    <p:extLst>
      <p:ext uri="{BB962C8B-B14F-4D97-AF65-F5344CB8AC3E}">
        <p14:creationId xmlns:p14="http://schemas.microsoft.com/office/powerpoint/2010/main" val="329333903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167" y="341877"/>
            <a:ext cx="1152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Non-Real-Time ACSS MATLAB decoder (ACSSv2_dec.m) – 1 of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D6F58-E3E3-E048-9CB9-B7984D7B56FD}"/>
              </a:ext>
            </a:extLst>
          </p:cNvPr>
          <p:cNvSpPr txBox="1"/>
          <p:nvPr/>
        </p:nvSpPr>
        <p:spPr>
          <a:xfrm>
            <a:off x="691507" y="926652"/>
            <a:ext cx="10808985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/>
              <a:t>The demos in this package only require the entire directory structure of ACSSv2_DEMO and all its subdirectories</a:t>
            </a:r>
            <a:br>
              <a:rPr lang="en-US" dirty="0"/>
            </a:br>
            <a:r>
              <a:rPr lang="en-US" dirty="0"/>
              <a:t>be copied to the machine running MATLAB. There are no environmental variables to be set up.</a:t>
            </a:r>
          </a:p>
          <a:p>
            <a:pPr>
              <a:spcBef>
                <a:spcPts val="900"/>
              </a:spcBef>
            </a:pPr>
            <a:r>
              <a:rPr lang="en-US" dirty="0"/>
              <a:t>MATLAB DSP toolbox is required for all scripts. Additionally the MATLAB Audio toolbox is required for the</a:t>
            </a:r>
            <a:br>
              <a:rPr lang="en-US" dirty="0"/>
            </a:br>
            <a:r>
              <a:rPr lang="en-US" dirty="0"/>
              <a:t>real-time decoder.</a:t>
            </a:r>
          </a:p>
          <a:p>
            <a:pPr>
              <a:spcBef>
                <a:spcPts val="900"/>
              </a:spcBef>
            </a:pPr>
            <a:r>
              <a:rPr lang="en-US" dirty="0"/>
              <a:t>The non-real time decoder requires an input recorded wavfile placed in the “Sound_In.nosync” directory of</a:t>
            </a:r>
            <a:br>
              <a:rPr lang="en-US" dirty="0"/>
            </a:br>
            <a:r>
              <a:rPr lang="en-US" dirty="0"/>
              <a:t>the form: EXP_XYZ*.wav where “*” is a wildcard to provide flexibility in naming your recorded files and XYZ is</a:t>
            </a:r>
            <a:br>
              <a:rPr lang="en-US" dirty="0"/>
            </a:br>
            <a:r>
              <a:rPr lang="en-US" dirty="0"/>
              <a:t>the “experiment number” used in the output wavfile name. For example, if the ACSS sound output was from</a:t>
            </a:r>
            <a:br>
              <a:rPr lang="en-US" dirty="0"/>
            </a:br>
            <a:r>
              <a:rPr lang="en-US" dirty="0"/>
              <a:t>file EXP_123_48k_12dB.wav - you could name your recorded wavfile EXP_123_location_5_conf_room_2.wav.</a:t>
            </a:r>
            <a:br>
              <a:rPr lang="en-US" dirty="0"/>
            </a:br>
            <a:r>
              <a:rPr lang="en-US" dirty="0"/>
              <a:t>Then put this wavfile in the Sound_In.nosync directory (where the non-real-time encoder expects such files)</a:t>
            </a:r>
            <a:br>
              <a:rPr lang="en-US" dirty="0"/>
            </a:br>
            <a:r>
              <a:rPr lang="en-US" dirty="0"/>
              <a:t>and run the non-real time decoder.</a:t>
            </a:r>
          </a:p>
          <a:p>
            <a:pPr>
              <a:spcBef>
                <a:spcPts val="900"/>
              </a:spcBef>
            </a:pPr>
            <a:r>
              <a:rPr lang="en-US" dirty="0"/>
              <a:t>[If you are running on a PC (not on a Mac) feel free to delete the “.nosync” portions of the subdirectory names.]</a:t>
            </a:r>
          </a:p>
          <a:p>
            <a:pPr>
              <a:spcBef>
                <a:spcPts val="900"/>
              </a:spcBef>
            </a:pPr>
            <a:r>
              <a:rPr lang="en-US" dirty="0"/>
              <a:t>First we test the entire package by executing ACSSv2_dec.m using the following wavfiles already in the</a:t>
            </a:r>
            <a:br>
              <a:rPr lang="en-US" dirty="0"/>
            </a:br>
            <a:r>
              <a:rPr lang="en-US" dirty="0"/>
              <a:t>“Sound_In.nosync” directory: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1) EXP_123_48k_test1.wav (no channel, no reverb, no in-band AWGN noise – perfect transmission and reception)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2) EXP_789_48k_test2.wav (no channel, no reverb, in-band AWGN at 0 dB – </a:t>
            </a:r>
            <a:r>
              <a:rPr lang="en-US" i="1" u="sng" dirty="0"/>
              <a:t>noise and signal power equal</a:t>
            </a:r>
            <a:r>
              <a:rPr lang="en-US" dirty="0"/>
              <a:t>)</a:t>
            </a:r>
          </a:p>
          <a:p>
            <a:endParaRPr lang="en-US" dirty="0"/>
          </a:p>
          <a:p>
            <a:pPr algn="ctr"/>
            <a:r>
              <a:rPr lang="en-US" dirty="0"/>
              <a:t>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27561497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167" y="341877"/>
            <a:ext cx="1152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Non-Real-Time ACSS MATLAB decoder (ACSSv2_dec.m) – 2 of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C3F9D-9AFB-D440-9FD6-F488CF754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58" y="1307944"/>
            <a:ext cx="4253422" cy="2121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004EB1-A11E-184C-8E10-0A70B6F4F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58" y="3556713"/>
            <a:ext cx="3086762" cy="295941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D57CD75-A797-D34A-8E21-FC495DC6A488}"/>
              </a:ext>
            </a:extLst>
          </p:cNvPr>
          <p:cNvGrpSpPr/>
          <p:nvPr/>
        </p:nvGrpSpPr>
        <p:grpSpPr>
          <a:xfrm>
            <a:off x="2113332" y="3418514"/>
            <a:ext cx="371707" cy="74342"/>
            <a:chOff x="6586654" y="3259873"/>
            <a:chExt cx="371707" cy="74342"/>
          </a:xfrm>
          <a:solidFill>
            <a:srgbClr val="00B05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8710534-5B23-D64B-AA32-A0C80809DB9F}"/>
                </a:ext>
              </a:extLst>
            </p:cNvPr>
            <p:cNvSpPr/>
            <p:nvPr/>
          </p:nvSpPr>
          <p:spPr>
            <a:xfrm>
              <a:off x="6586654" y="3259873"/>
              <a:ext cx="66907" cy="7434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36B0C87-2E07-2842-9C03-5C647C3BCFEE}"/>
                </a:ext>
              </a:extLst>
            </p:cNvPr>
            <p:cNvSpPr/>
            <p:nvPr/>
          </p:nvSpPr>
          <p:spPr>
            <a:xfrm>
              <a:off x="6739054" y="3259873"/>
              <a:ext cx="66907" cy="7434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D48AD45-F9E7-434D-B184-1480A172F18D}"/>
                </a:ext>
              </a:extLst>
            </p:cNvPr>
            <p:cNvSpPr/>
            <p:nvPr/>
          </p:nvSpPr>
          <p:spPr>
            <a:xfrm>
              <a:off x="6891454" y="3259873"/>
              <a:ext cx="66907" cy="7434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6A78D2C-3633-5849-9B8D-B4762688E35C}"/>
              </a:ext>
            </a:extLst>
          </p:cNvPr>
          <p:cNvSpPr/>
          <p:nvPr/>
        </p:nvSpPr>
        <p:spPr>
          <a:xfrm>
            <a:off x="1092820" y="1307944"/>
            <a:ext cx="676507" cy="1714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17CB2C4-EC88-D143-959F-AB5A9F5F586C}"/>
              </a:ext>
            </a:extLst>
          </p:cNvPr>
          <p:cNvSpPr/>
          <p:nvPr/>
        </p:nvSpPr>
        <p:spPr>
          <a:xfrm>
            <a:off x="4917689" y="1487263"/>
            <a:ext cx="167268" cy="155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4BACEE8-888F-6B4D-AA5F-5E1AF7754952}"/>
              </a:ext>
            </a:extLst>
          </p:cNvPr>
          <p:cNvSpPr/>
          <p:nvPr/>
        </p:nvSpPr>
        <p:spPr>
          <a:xfrm>
            <a:off x="2451586" y="1883230"/>
            <a:ext cx="856610" cy="1751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2582C48-CA3F-7D45-B2BF-CECF8A195324}"/>
              </a:ext>
            </a:extLst>
          </p:cNvPr>
          <p:cNvSpPr/>
          <p:nvPr/>
        </p:nvSpPr>
        <p:spPr>
          <a:xfrm>
            <a:off x="2802673" y="4177990"/>
            <a:ext cx="104078" cy="289932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7761D9F-AAA6-F142-94C1-79083742F0C7}"/>
              </a:ext>
            </a:extLst>
          </p:cNvPr>
          <p:cNvSpPr/>
          <p:nvPr/>
        </p:nvSpPr>
        <p:spPr>
          <a:xfrm>
            <a:off x="2533361" y="4553414"/>
            <a:ext cx="83459" cy="739697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4FA30CB-C878-B74F-A5A8-9E53F4EA7250}"/>
              </a:ext>
            </a:extLst>
          </p:cNvPr>
          <p:cNvSpPr/>
          <p:nvPr/>
        </p:nvSpPr>
        <p:spPr>
          <a:xfrm>
            <a:off x="941659" y="5431975"/>
            <a:ext cx="1729234" cy="11808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6D96854-4FE0-6E42-9C9D-04AE536A1308}"/>
              </a:ext>
            </a:extLst>
          </p:cNvPr>
          <p:cNvSpPr/>
          <p:nvPr/>
        </p:nvSpPr>
        <p:spPr>
          <a:xfrm>
            <a:off x="941659" y="5658063"/>
            <a:ext cx="1729234" cy="11808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B532B2-90B5-9A46-A2FC-C121EF7B2453}"/>
              </a:ext>
            </a:extLst>
          </p:cNvPr>
          <p:cNvSpPr txBox="1"/>
          <p:nvPr/>
        </p:nvSpPr>
        <p:spPr>
          <a:xfrm>
            <a:off x="1492051" y="833064"/>
            <a:ext cx="359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Enter decoder script name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</a:rPr>
              <a:t>Enter “0” for explicit filename</a:t>
            </a:r>
          </a:p>
          <a:p>
            <a:pPr algn="ctr"/>
            <a:r>
              <a:rPr lang="en-US" sz="1200" i="1" u="sng" dirty="0">
                <a:solidFill>
                  <a:srgbClr val="FF0000"/>
                </a:solidFill>
              </a:rPr>
              <a:t>Enter wavfile name without “.wav”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9A4A58-C306-0D45-9ADA-73981C2BC460}"/>
              </a:ext>
            </a:extLst>
          </p:cNvPr>
          <p:cNvCxnSpPr>
            <a:cxnSpLocks/>
          </p:cNvCxnSpPr>
          <p:nvPr/>
        </p:nvCxnSpPr>
        <p:spPr>
          <a:xfrm flipH="1">
            <a:off x="1105476" y="1024011"/>
            <a:ext cx="408878" cy="223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86FBC0-6D5C-0345-AA1B-E5C16AB76FCE}"/>
              </a:ext>
            </a:extLst>
          </p:cNvPr>
          <p:cNvCxnSpPr/>
          <p:nvPr/>
        </p:nvCxnSpPr>
        <p:spPr>
          <a:xfrm>
            <a:off x="5005040" y="1033346"/>
            <a:ext cx="0" cy="446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EAAC99-6CCD-4B40-934B-82B6EB4D4A9F}"/>
              </a:ext>
            </a:extLst>
          </p:cNvPr>
          <p:cNvCxnSpPr/>
          <p:nvPr/>
        </p:nvCxnSpPr>
        <p:spPr>
          <a:xfrm>
            <a:off x="2735766" y="1419921"/>
            <a:ext cx="0" cy="446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B872F59-AF2B-724B-81F9-488523EC9F02}"/>
              </a:ext>
            </a:extLst>
          </p:cNvPr>
          <p:cNvSpPr/>
          <p:nvPr/>
        </p:nvSpPr>
        <p:spPr>
          <a:xfrm>
            <a:off x="2533361" y="2957843"/>
            <a:ext cx="618717" cy="17516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662989-7340-E04B-9228-84FB8A1ACA72}"/>
              </a:ext>
            </a:extLst>
          </p:cNvPr>
          <p:cNvSpPr txBox="1"/>
          <p:nvPr/>
        </p:nvSpPr>
        <p:spPr>
          <a:xfrm>
            <a:off x="3174289" y="2889009"/>
            <a:ext cx="1652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Reverberation Measure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B9EA4B-1156-0F4A-BB49-2431B899A73A}"/>
              </a:ext>
            </a:extLst>
          </p:cNvPr>
          <p:cNvSpPr txBox="1"/>
          <p:nvPr/>
        </p:nvSpPr>
        <p:spPr>
          <a:xfrm>
            <a:off x="2978398" y="4072027"/>
            <a:ext cx="252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Measure of Dominant to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Secondary and Tertiary (reverb) paths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06748C-031F-7C48-B811-506661E164E7}"/>
              </a:ext>
            </a:extLst>
          </p:cNvPr>
          <p:cNvSpPr txBox="1"/>
          <p:nvPr/>
        </p:nvSpPr>
        <p:spPr>
          <a:xfrm>
            <a:off x="2668860" y="4689276"/>
            <a:ext cx="2042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Various Signal Quality Metrics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792D24-1538-D846-A90F-D042A7C0177B}"/>
              </a:ext>
            </a:extLst>
          </p:cNvPr>
          <p:cNvSpPr txBox="1"/>
          <p:nvPr/>
        </p:nvSpPr>
        <p:spPr>
          <a:xfrm>
            <a:off x="2941236" y="5039979"/>
            <a:ext cx="281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Confidence is 0 (not confident) or 1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(token confident) for every decoded token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328CC9-A60A-FF4D-AF50-F4FFB875AB5F}"/>
              </a:ext>
            </a:extLst>
          </p:cNvPr>
          <p:cNvSpPr txBox="1"/>
          <p:nvPr/>
        </p:nvSpPr>
        <p:spPr>
          <a:xfrm>
            <a:off x="2572218" y="5770239"/>
            <a:ext cx="3257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Reminder that TRANSMITTED signal had no noise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844198-9DAD-2A41-A41C-D77E7341A188}"/>
              </a:ext>
            </a:extLst>
          </p:cNvPr>
          <p:cNvCxnSpPr>
            <a:cxnSpLocks/>
          </p:cNvCxnSpPr>
          <p:nvPr/>
        </p:nvCxnSpPr>
        <p:spPr>
          <a:xfrm flipH="1">
            <a:off x="2638028" y="5263336"/>
            <a:ext cx="303208" cy="2085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3239E0E-9281-D14C-A150-21B6452041B2}"/>
              </a:ext>
            </a:extLst>
          </p:cNvPr>
          <p:cNvCxnSpPr>
            <a:cxnSpLocks/>
          </p:cNvCxnSpPr>
          <p:nvPr/>
        </p:nvCxnSpPr>
        <p:spPr>
          <a:xfrm flipH="1">
            <a:off x="2340213" y="5899264"/>
            <a:ext cx="27660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6977A5F-0246-DF43-A211-B06D49F6F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631" y="1285460"/>
            <a:ext cx="4351896" cy="229221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7EC45B9-E597-1042-8EF4-3CA2DCFF0E53}"/>
              </a:ext>
            </a:extLst>
          </p:cNvPr>
          <p:cNvGrpSpPr/>
          <p:nvPr/>
        </p:nvGrpSpPr>
        <p:grpSpPr>
          <a:xfrm>
            <a:off x="7491910" y="3570914"/>
            <a:ext cx="371707" cy="74342"/>
            <a:chOff x="6586654" y="3259873"/>
            <a:chExt cx="371707" cy="74342"/>
          </a:xfrm>
          <a:solidFill>
            <a:srgbClr val="00B05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168A67-F7E3-3D41-B62F-9D5690C62976}"/>
                </a:ext>
              </a:extLst>
            </p:cNvPr>
            <p:cNvSpPr/>
            <p:nvPr/>
          </p:nvSpPr>
          <p:spPr>
            <a:xfrm>
              <a:off x="6586654" y="3259873"/>
              <a:ext cx="66907" cy="7434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86C33F5-8833-7B48-949E-7262231793DF}"/>
                </a:ext>
              </a:extLst>
            </p:cNvPr>
            <p:cNvSpPr/>
            <p:nvPr/>
          </p:nvSpPr>
          <p:spPr>
            <a:xfrm>
              <a:off x="6739054" y="3259873"/>
              <a:ext cx="66907" cy="7434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7E9253-3795-7042-973B-C97DE62515F2}"/>
                </a:ext>
              </a:extLst>
            </p:cNvPr>
            <p:cNvSpPr/>
            <p:nvPr/>
          </p:nvSpPr>
          <p:spPr>
            <a:xfrm>
              <a:off x="6891454" y="3259873"/>
              <a:ext cx="66907" cy="7434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72FCCF3-64C0-0240-96B4-461CEECDC6D9}"/>
              </a:ext>
            </a:extLst>
          </p:cNvPr>
          <p:cNvSpPr/>
          <p:nvPr/>
        </p:nvSpPr>
        <p:spPr>
          <a:xfrm>
            <a:off x="6471398" y="1289362"/>
            <a:ext cx="676507" cy="1714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D388DF4-3341-4644-B021-E1734104C375}"/>
              </a:ext>
            </a:extLst>
          </p:cNvPr>
          <p:cNvSpPr/>
          <p:nvPr/>
        </p:nvSpPr>
        <p:spPr>
          <a:xfrm>
            <a:off x="10296267" y="1468681"/>
            <a:ext cx="167268" cy="155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F97B1BA-1F93-8041-A6FA-752DA7882814}"/>
              </a:ext>
            </a:extLst>
          </p:cNvPr>
          <p:cNvSpPr/>
          <p:nvPr/>
        </p:nvSpPr>
        <p:spPr>
          <a:xfrm>
            <a:off x="7807861" y="1887810"/>
            <a:ext cx="856610" cy="1751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A9F3E3-BE9F-E04F-BCF2-209934C49A57}"/>
              </a:ext>
            </a:extLst>
          </p:cNvPr>
          <p:cNvSpPr txBox="1"/>
          <p:nvPr/>
        </p:nvSpPr>
        <p:spPr>
          <a:xfrm>
            <a:off x="6870629" y="814482"/>
            <a:ext cx="359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Enter decoder script name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</a:rPr>
              <a:t>Enter “0” for explicit filename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Enter wavfile name without “.wav”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E42C6C2-4B2F-3347-B9AF-1E72CC9C4C0B}"/>
              </a:ext>
            </a:extLst>
          </p:cNvPr>
          <p:cNvCxnSpPr>
            <a:cxnSpLocks/>
          </p:cNvCxnSpPr>
          <p:nvPr/>
        </p:nvCxnSpPr>
        <p:spPr>
          <a:xfrm flipH="1">
            <a:off x="6484054" y="1005429"/>
            <a:ext cx="408878" cy="223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1EEDCD1-C9D9-8C4F-BF1A-949367494D71}"/>
              </a:ext>
            </a:extLst>
          </p:cNvPr>
          <p:cNvCxnSpPr/>
          <p:nvPr/>
        </p:nvCxnSpPr>
        <p:spPr>
          <a:xfrm>
            <a:off x="10383618" y="1014764"/>
            <a:ext cx="0" cy="446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2C322ED-392F-F14B-9994-B45BD92B504F}"/>
              </a:ext>
            </a:extLst>
          </p:cNvPr>
          <p:cNvCxnSpPr/>
          <p:nvPr/>
        </p:nvCxnSpPr>
        <p:spPr>
          <a:xfrm>
            <a:off x="8114344" y="1401339"/>
            <a:ext cx="0" cy="446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2671582-91B0-C043-AEC4-8B836A54BB18}"/>
              </a:ext>
            </a:extLst>
          </p:cNvPr>
          <p:cNvSpPr/>
          <p:nvPr/>
        </p:nvSpPr>
        <p:spPr>
          <a:xfrm>
            <a:off x="7919373" y="3021035"/>
            <a:ext cx="618717" cy="17516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2B9EF4-6EC7-CD4F-97C9-A14E9D67E79F}"/>
              </a:ext>
            </a:extLst>
          </p:cNvPr>
          <p:cNvSpPr txBox="1"/>
          <p:nvPr/>
        </p:nvSpPr>
        <p:spPr>
          <a:xfrm>
            <a:off x="9009469" y="2853023"/>
            <a:ext cx="3035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B050"/>
                </a:solidFill>
              </a:rPr>
              <a:t>Reverberation Measure (near 6 – no reverb,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near 0 – dominant path pwr near diffuse pwr)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E0FD3BB-949E-CD48-9636-0EC38832F71E}"/>
              </a:ext>
            </a:extLst>
          </p:cNvPr>
          <p:cNvCxnSpPr>
            <a:cxnSpLocks/>
          </p:cNvCxnSpPr>
          <p:nvPr/>
        </p:nvCxnSpPr>
        <p:spPr>
          <a:xfrm flipH="1" flipV="1">
            <a:off x="8538090" y="3173510"/>
            <a:ext cx="471379" cy="501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675F6369-80FF-EB48-A0C7-7FAE7B218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125" y="3703381"/>
            <a:ext cx="2868909" cy="275689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2C4B072-061D-5741-BF1E-C4F0A0AAA2AB}"/>
              </a:ext>
            </a:extLst>
          </p:cNvPr>
          <p:cNvSpPr txBox="1"/>
          <p:nvPr/>
        </p:nvSpPr>
        <p:spPr>
          <a:xfrm>
            <a:off x="7980792" y="5692184"/>
            <a:ext cx="389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00B050"/>
                </a:solidFill>
              </a:rPr>
              <a:t>Reminder that the TRANSMITTED signal had in-band AWGN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noise power equal to the ACSS signal power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8399AFC-851F-A84D-9C7F-9B6149C8A825}"/>
              </a:ext>
            </a:extLst>
          </p:cNvPr>
          <p:cNvCxnSpPr>
            <a:cxnSpLocks/>
          </p:cNvCxnSpPr>
          <p:nvPr/>
        </p:nvCxnSpPr>
        <p:spPr>
          <a:xfrm flipH="1">
            <a:off x="7607277" y="5828643"/>
            <a:ext cx="46246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975D4D7-A6B0-184B-9F6F-481D8A6B0A37}"/>
              </a:ext>
            </a:extLst>
          </p:cNvPr>
          <p:cNvSpPr/>
          <p:nvPr/>
        </p:nvSpPr>
        <p:spPr>
          <a:xfrm>
            <a:off x="6327670" y="5346487"/>
            <a:ext cx="1729234" cy="11808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92A8F30-B0AF-B346-9100-4113E91B6130}"/>
              </a:ext>
            </a:extLst>
          </p:cNvPr>
          <p:cNvSpPr/>
          <p:nvPr/>
        </p:nvSpPr>
        <p:spPr>
          <a:xfrm>
            <a:off x="6327670" y="5572575"/>
            <a:ext cx="1729234" cy="11808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1762A7D-98DF-444E-96D9-FE680E9218CA}"/>
              </a:ext>
            </a:extLst>
          </p:cNvPr>
          <p:cNvCxnSpPr>
            <a:cxnSpLocks/>
          </p:cNvCxnSpPr>
          <p:nvPr/>
        </p:nvCxnSpPr>
        <p:spPr>
          <a:xfrm>
            <a:off x="5877909" y="1057467"/>
            <a:ext cx="0" cy="5442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EB5773F-A16F-D048-AEAD-5A817B2CAEB9}"/>
              </a:ext>
            </a:extLst>
          </p:cNvPr>
          <p:cNvSpPr txBox="1"/>
          <p:nvPr/>
        </p:nvSpPr>
        <p:spPr>
          <a:xfrm>
            <a:off x="3308195" y="2305528"/>
            <a:ext cx="2449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Your full directory path will be different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582B3D-BC16-2E40-B7ED-FA26BC8CBB59}"/>
              </a:ext>
            </a:extLst>
          </p:cNvPr>
          <p:cNvSpPr txBox="1"/>
          <p:nvPr/>
        </p:nvSpPr>
        <p:spPr>
          <a:xfrm>
            <a:off x="3315444" y="1738160"/>
            <a:ext cx="2449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Your full directory path will be different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C373C2-3AB1-D142-AC7D-8E2C7C8A01EC}"/>
              </a:ext>
            </a:extLst>
          </p:cNvPr>
          <p:cNvSpPr txBox="1"/>
          <p:nvPr/>
        </p:nvSpPr>
        <p:spPr>
          <a:xfrm>
            <a:off x="3174643" y="5512518"/>
            <a:ext cx="149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Explanation later. 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71CA2AA-E945-D048-AE01-146614235C54}"/>
              </a:ext>
            </a:extLst>
          </p:cNvPr>
          <p:cNvCxnSpPr>
            <a:cxnSpLocks/>
          </p:cNvCxnSpPr>
          <p:nvPr/>
        </p:nvCxnSpPr>
        <p:spPr>
          <a:xfrm flipH="1">
            <a:off x="2708654" y="5683776"/>
            <a:ext cx="443424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08BFB8E-99C4-DF40-9745-3A37D235B898}"/>
              </a:ext>
            </a:extLst>
          </p:cNvPr>
          <p:cNvSpPr/>
          <p:nvPr/>
        </p:nvSpPr>
        <p:spPr>
          <a:xfrm>
            <a:off x="937945" y="5847634"/>
            <a:ext cx="1376354" cy="11808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8DE3BB09-7B89-2A4B-ADFF-C963D0DEE469}"/>
              </a:ext>
            </a:extLst>
          </p:cNvPr>
          <p:cNvSpPr/>
          <p:nvPr/>
        </p:nvSpPr>
        <p:spPr>
          <a:xfrm>
            <a:off x="6323956" y="5769579"/>
            <a:ext cx="1217831" cy="12968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378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167" y="341877"/>
            <a:ext cx="1152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Non-Real-Time ACSS MATLAB decoder (ACSSv2_dec.m) – 3 of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51ECE-6D20-2840-B065-FF50BCD0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9" y="1314609"/>
            <a:ext cx="3022883" cy="2439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A1EB6-534D-824A-91A2-B7FE6CB8D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9" y="3801002"/>
            <a:ext cx="2754816" cy="235556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4A5E00-CB43-B945-A303-03AB7EDE191A}"/>
              </a:ext>
            </a:extLst>
          </p:cNvPr>
          <p:cNvSpPr/>
          <p:nvPr/>
        </p:nvSpPr>
        <p:spPr>
          <a:xfrm>
            <a:off x="1583475" y="2245110"/>
            <a:ext cx="646771" cy="6467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C5EFBD-CB70-624C-81D5-B2589AFDB7AA}"/>
              </a:ext>
            </a:extLst>
          </p:cNvPr>
          <p:cNvCxnSpPr>
            <a:cxnSpLocks/>
          </p:cNvCxnSpPr>
          <p:nvPr/>
        </p:nvCxnSpPr>
        <p:spPr>
          <a:xfrm>
            <a:off x="2230246" y="2682216"/>
            <a:ext cx="1085385" cy="13322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DFBD8D-BC46-FC44-92E1-1F9B89AD757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884665" y="2568496"/>
            <a:ext cx="698810" cy="1445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3DC8B5-F10F-DF46-873F-99DF31618902}"/>
              </a:ext>
            </a:extLst>
          </p:cNvPr>
          <p:cNvSpPr txBox="1"/>
          <p:nvPr/>
        </p:nvSpPr>
        <p:spPr>
          <a:xfrm>
            <a:off x="915837" y="4069500"/>
            <a:ext cx="16300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Each TRANSMITTED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token is repeated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4x at the encoder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(configurable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at encoder)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31773B-ECE5-664D-9EC7-376EF7FDB96B}"/>
              </a:ext>
            </a:extLst>
          </p:cNvPr>
          <p:cNvCxnSpPr>
            <a:cxnSpLocks/>
          </p:cNvCxnSpPr>
          <p:nvPr/>
        </p:nvCxnSpPr>
        <p:spPr>
          <a:xfrm>
            <a:off x="3744317" y="1343455"/>
            <a:ext cx="0" cy="506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3B6B3D-24CE-FF46-8EC3-54A198976D13}"/>
              </a:ext>
            </a:extLst>
          </p:cNvPr>
          <p:cNvSpPr txBox="1"/>
          <p:nvPr/>
        </p:nvSpPr>
        <p:spPr>
          <a:xfrm>
            <a:off x="624858" y="6211227"/>
            <a:ext cx="297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Note: When a token is “not found” in a given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decode, -1 is plotted for that decode.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0AC300-4769-E149-AF55-DAAA6EAEE7B6}"/>
              </a:ext>
            </a:extLst>
          </p:cNvPr>
          <p:cNvSpPr txBox="1"/>
          <p:nvPr/>
        </p:nvSpPr>
        <p:spPr>
          <a:xfrm>
            <a:off x="1500999" y="875784"/>
            <a:ext cx="936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Output plots for the no-reverb, but AWGN = 0 dB run (EXP_789_48k_test2.wav received wavfile)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9E260D-3A63-7C42-AA17-7DAEB5D04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369" y="1414593"/>
            <a:ext cx="3186870" cy="25546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3CF80A-7986-774E-B169-38C1C837ED70}"/>
              </a:ext>
            </a:extLst>
          </p:cNvPr>
          <p:cNvSpPr txBox="1"/>
          <p:nvPr/>
        </p:nvSpPr>
        <p:spPr>
          <a:xfrm>
            <a:off x="4316690" y="2535180"/>
            <a:ext cx="2440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Good synch, even though ACSS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signal power is equal to noise.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E167EB-B7A4-E14B-8A98-07BB7710B0BC}"/>
              </a:ext>
            </a:extLst>
          </p:cNvPr>
          <p:cNvGrpSpPr/>
          <p:nvPr/>
        </p:nvGrpSpPr>
        <p:grpSpPr>
          <a:xfrm>
            <a:off x="7294247" y="1412735"/>
            <a:ext cx="3247225" cy="2554658"/>
            <a:chOff x="8335020" y="1435037"/>
            <a:chExt cx="3247225" cy="255465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A720D1-9123-264F-A112-EF84ABB56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5020" y="1435037"/>
              <a:ext cx="3247225" cy="2554658"/>
            </a:xfrm>
            <a:prstGeom prst="rect">
              <a:avLst/>
            </a:prstGeom>
          </p:spPr>
        </p:pic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802411AA-A121-E84C-B724-BCC0B75B801D}"/>
                </a:ext>
              </a:extLst>
            </p:cNvPr>
            <p:cNvSpPr/>
            <p:nvPr/>
          </p:nvSpPr>
          <p:spPr>
            <a:xfrm>
              <a:off x="8697955" y="1687553"/>
              <a:ext cx="215589" cy="498089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8D2F6E-37DE-BD45-9D94-94C3545E9E9B}"/>
                </a:ext>
              </a:extLst>
            </p:cNvPr>
            <p:cNvSpPr txBox="1"/>
            <p:nvPr/>
          </p:nvSpPr>
          <p:spPr>
            <a:xfrm>
              <a:off x="8888700" y="1693574"/>
              <a:ext cx="24809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Near perfect signal</a:t>
              </a:r>
              <a:br>
                <a:rPr lang="en-US" sz="1400" dirty="0">
                  <a:solidFill>
                    <a:srgbClr val="00B050"/>
                  </a:solidFill>
                </a:rPr>
              </a:br>
              <a:r>
                <a:rPr lang="en-US" sz="1400" dirty="0">
                  <a:solidFill>
                    <a:srgbClr val="00B050"/>
                  </a:solidFill>
                </a:rPr>
                <a:t>(&lt;</a:t>
              </a:r>
              <a:r>
                <a:rPr lang="en-US" sz="1400" u="sng" dirty="0">
                  <a:solidFill>
                    <a:srgbClr val="00B050"/>
                  </a:solidFill>
                </a:rPr>
                <a:t>&lt;critical distance</a:t>
              </a:r>
              <a:r>
                <a:rPr lang="en-US" sz="1400" dirty="0">
                  <a:solidFill>
                    <a:srgbClr val="00B050"/>
                  </a:solidFill>
                </a:rPr>
                <a:t>, &gt; 0 dB SNR)</a:t>
              </a: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306C8DB8-C571-4A48-9F7D-5F248DF86F10}"/>
                </a:ext>
              </a:extLst>
            </p:cNvPr>
            <p:cNvSpPr/>
            <p:nvPr/>
          </p:nvSpPr>
          <p:spPr>
            <a:xfrm>
              <a:off x="8727689" y="3080702"/>
              <a:ext cx="215589" cy="286970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0348A8-4055-484B-B149-F964ED8B78E1}"/>
                </a:ext>
              </a:extLst>
            </p:cNvPr>
            <p:cNvSpPr txBox="1"/>
            <p:nvPr/>
          </p:nvSpPr>
          <p:spPr>
            <a:xfrm>
              <a:off x="8939559" y="2962577"/>
              <a:ext cx="18857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High Reverb or</a:t>
              </a:r>
              <a:br>
                <a:rPr lang="en-US" sz="1400" dirty="0">
                  <a:solidFill>
                    <a:srgbClr val="00B050"/>
                  </a:solidFill>
                </a:rPr>
              </a:br>
              <a:r>
                <a:rPr lang="en-US" sz="1400" dirty="0">
                  <a:solidFill>
                    <a:srgbClr val="00B050"/>
                  </a:solidFill>
                </a:rPr>
                <a:t>SNR approaching - 6 dB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EAD0501-D944-8241-B7CE-B95C54765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369" y="4019148"/>
            <a:ext cx="3291505" cy="258329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1C899C8-DEA8-324E-8924-0F039F3AE046}"/>
              </a:ext>
            </a:extLst>
          </p:cNvPr>
          <p:cNvSpPr/>
          <p:nvPr/>
        </p:nvSpPr>
        <p:spPr>
          <a:xfrm>
            <a:off x="4110771" y="4232735"/>
            <a:ext cx="2922863" cy="1846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27591C-0870-5946-826A-BF323EC00DF1}"/>
              </a:ext>
            </a:extLst>
          </p:cNvPr>
          <p:cNvSpPr txBox="1"/>
          <p:nvPr/>
        </p:nvSpPr>
        <p:spPr>
          <a:xfrm>
            <a:off x="7649235" y="4150760"/>
            <a:ext cx="3818674" cy="938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When receiver distance is beyond the critical distance, the</a:t>
            </a:r>
            <a:br>
              <a:rPr lang="en-US" sz="1100" dirty="0">
                <a:solidFill>
                  <a:srgbClr val="FF0000"/>
                </a:solidFill>
              </a:rPr>
            </a:br>
            <a:r>
              <a:rPr lang="en-US" sz="1100" dirty="0">
                <a:solidFill>
                  <a:srgbClr val="FF0000"/>
                </a:solidFill>
              </a:rPr>
              <a:t>usual case is that one or more acoustic paths are nearly equal.</a:t>
            </a:r>
            <a:br>
              <a:rPr lang="en-US" sz="1100" dirty="0">
                <a:solidFill>
                  <a:srgbClr val="FF0000"/>
                </a:solidFill>
              </a:rPr>
            </a:br>
            <a:br>
              <a:rPr lang="en-US" sz="1100" dirty="0">
                <a:solidFill>
                  <a:srgbClr val="FF0000"/>
                </a:solidFill>
              </a:rPr>
            </a:br>
            <a:r>
              <a:rPr lang="en-US" sz="1100" dirty="0">
                <a:solidFill>
                  <a:srgbClr val="FF0000"/>
                </a:solidFill>
              </a:rPr>
              <a:t>The Peak-to-Second peak will be near one when the next most</a:t>
            </a:r>
            <a:br>
              <a:rPr lang="en-US" sz="1100" dirty="0">
                <a:solidFill>
                  <a:srgbClr val="FF0000"/>
                </a:solidFill>
              </a:rPr>
            </a:br>
            <a:r>
              <a:rPr lang="en-US" sz="1100" dirty="0">
                <a:solidFill>
                  <a:srgbClr val="FF0000"/>
                </a:solidFill>
              </a:rPr>
              <a:t>dominant path is almost the same power as the dominant path.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3AC72C-0C93-D045-AB27-5032E4682059}"/>
              </a:ext>
            </a:extLst>
          </p:cNvPr>
          <p:cNvCxnSpPr>
            <a:cxnSpLocks/>
          </p:cNvCxnSpPr>
          <p:nvPr/>
        </p:nvCxnSpPr>
        <p:spPr>
          <a:xfrm>
            <a:off x="7033634" y="4325068"/>
            <a:ext cx="615601" cy="92333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A1C1EA9A-8167-7641-AA96-4FB40BE6D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0" y="5170292"/>
            <a:ext cx="1706774" cy="139109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534A712-7E33-8843-B38D-450DBF023C7E}"/>
              </a:ext>
            </a:extLst>
          </p:cNvPr>
          <p:cNvSpPr txBox="1"/>
          <p:nvPr/>
        </p:nvSpPr>
        <p:spPr>
          <a:xfrm>
            <a:off x="9424993" y="5311839"/>
            <a:ext cx="203292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If a token decode results in</a:t>
            </a:r>
            <a:br>
              <a:rPr lang="en-US" sz="1100" dirty="0">
                <a:solidFill>
                  <a:srgbClr val="FF0000"/>
                </a:solidFill>
              </a:rPr>
            </a:br>
            <a:r>
              <a:rPr lang="en-US" sz="1100" dirty="0">
                <a:solidFill>
                  <a:srgbClr val="FF0000"/>
                </a:solidFill>
              </a:rPr>
              <a:t>all reception metrics passing,</a:t>
            </a:r>
            <a:br>
              <a:rPr lang="en-US" sz="1100" dirty="0">
                <a:solidFill>
                  <a:srgbClr val="FF0000"/>
                </a:solidFill>
              </a:rPr>
            </a:br>
            <a:r>
              <a:rPr lang="en-US" sz="1100" dirty="0">
                <a:solidFill>
                  <a:srgbClr val="FF0000"/>
                </a:solidFill>
              </a:rPr>
              <a:t>a confidence of 1 is assigned</a:t>
            </a:r>
            <a:br>
              <a:rPr lang="en-US" sz="1100" dirty="0">
                <a:solidFill>
                  <a:srgbClr val="FF0000"/>
                </a:solidFill>
              </a:rPr>
            </a:br>
            <a:r>
              <a:rPr lang="en-US" sz="1100" dirty="0">
                <a:solidFill>
                  <a:srgbClr val="FF0000"/>
                </a:solidFill>
              </a:rPr>
              <a:t>to the token. If not, then 0 is</a:t>
            </a:r>
            <a:br>
              <a:rPr lang="en-US" sz="1100" dirty="0">
                <a:solidFill>
                  <a:srgbClr val="FF0000"/>
                </a:solidFill>
              </a:rPr>
            </a:br>
            <a:r>
              <a:rPr lang="en-US" sz="1100" dirty="0">
                <a:solidFill>
                  <a:srgbClr val="FF0000"/>
                </a:solidFill>
              </a:rPr>
              <a:t>assigned. This plot shows all</a:t>
            </a:r>
            <a:br>
              <a:rPr lang="en-US" sz="1100" dirty="0">
                <a:solidFill>
                  <a:srgbClr val="FF0000"/>
                </a:solidFill>
              </a:rPr>
            </a:br>
            <a:r>
              <a:rPr lang="en-US" sz="1100" dirty="0">
                <a:solidFill>
                  <a:srgbClr val="FF0000"/>
                </a:solidFill>
              </a:rPr>
              <a:t>decoded tokens were confident.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D1263C-4C35-694E-B17D-E05F16882D7F}"/>
              </a:ext>
            </a:extLst>
          </p:cNvPr>
          <p:cNvCxnSpPr>
            <a:cxnSpLocks/>
          </p:cNvCxnSpPr>
          <p:nvPr/>
        </p:nvCxnSpPr>
        <p:spPr>
          <a:xfrm>
            <a:off x="9013372" y="5310794"/>
            <a:ext cx="400926" cy="98294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606ECBD-261C-2F49-82ED-5A8565D7E7F2}"/>
              </a:ext>
            </a:extLst>
          </p:cNvPr>
          <p:cNvCxnSpPr>
            <a:cxnSpLocks/>
          </p:cNvCxnSpPr>
          <p:nvPr/>
        </p:nvCxnSpPr>
        <p:spPr>
          <a:xfrm>
            <a:off x="799649" y="3348327"/>
            <a:ext cx="267687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D03704B-A1BB-4747-98A9-E4907CFD3972}"/>
              </a:ext>
            </a:extLst>
          </p:cNvPr>
          <p:cNvSpPr txBox="1"/>
          <p:nvPr/>
        </p:nvSpPr>
        <p:spPr>
          <a:xfrm>
            <a:off x="1273525" y="3169910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Token decode attempt number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BAB9DA-1C64-934F-8C30-45D013AFB88D}"/>
              </a:ext>
            </a:extLst>
          </p:cNvPr>
          <p:cNvSpPr txBox="1"/>
          <p:nvPr/>
        </p:nvSpPr>
        <p:spPr>
          <a:xfrm>
            <a:off x="950857" y="15648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Token</a:t>
            </a:r>
            <a:br>
              <a:rPr lang="en-US" sz="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Number</a:t>
            </a:r>
            <a:br>
              <a:rPr lang="en-US" sz="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Label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69FA465-33C8-314A-A8B9-FEB38B3A7FA9}"/>
              </a:ext>
            </a:extLst>
          </p:cNvPr>
          <p:cNvCxnSpPr>
            <a:cxnSpLocks/>
          </p:cNvCxnSpPr>
          <p:nvPr/>
        </p:nvCxnSpPr>
        <p:spPr>
          <a:xfrm flipH="1" flipV="1">
            <a:off x="950857" y="1465034"/>
            <a:ext cx="557" cy="213634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Brace 54">
            <a:extLst>
              <a:ext uri="{FF2B5EF4-FFF2-40B4-BE49-F238E27FC236}">
                <a16:creationId xmlns:a16="http://schemas.microsoft.com/office/drawing/2014/main" id="{8E7E286E-1870-3742-BF6C-6989542B8D24}"/>
              </a:ext>
            </a:extLst>
          </p:cNvPr>
          <p:cNvSpPr/>
          <p:nvPr/>
        </p:nvSpPr>
        <p:spPr>
          <a:xfrm>
            <a:off x="10602147" y="1650382"/>
            <a:ext cx="215589" cy="498089"/>
          </a:xfrm>
          <a:prstGeom prst="righ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751EC362-1C33-D044-A39F-1F1276DABF63}"/>
              </a:ext>
            </a:extLst>
          </p:cNvPr>
          <p:cNvSpPr/>
          <p:nvPr/>
        </p:nvSpPr>
        <p:spPr>
          <a:xfrm>
            <a:off x="10598433" y="2174487"/>
            <a:ext cx="215589" cy="498089"/>
          </a:xfrm>
          <a:prstGeom prst="righ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908EDBB6-3107-5042-A3D9-D824569D41DB}"/>
              </a:ext>
            </a:extLst>
          </p:cNvPr>
          <p:cNvSpPr/>
          <p:nvPr/>
        </p:nvSpPr>
        <p:spPr>
          <a:xfrm>
            <a:off x="10602153" y="2698594"/>
            <a:ext cx="215589" cy="649590"/>
          </a:xfrm>
          <a:prstGeom prst="righ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1A9417-9954-294E-9C42-6FE9F1522013}"/>
              </a:ext>
            </a:extLst>
          </p:cNvPr>
          <p:cNvSpPr txBox="1"/>
          <p:nvPr/>
        </p:nvSpPr>
        <p:spPr>
          <a:xfrm>
            <a:off x="10846203" y="1641536"/>
            <a:ext cx="128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“NFC distance”</a:t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POS Region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91C62D-9A67-734D-8B52-6FE82FE35539}"/>
              </a:ext>
            </a:extLst>
          </p:cNvPr>
          <p:cNvSpPr txBox="1"/>
          <p:nvPr/>
        </p:nvSpPr>
        <p:spPr>
          <a:xfrm>
            <a:off x="10872442" y="2189366"/>
            <a:ext cx="123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“Contactless</a:t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distance” POS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EF5336-966A-8E41-9533-B7A8E2EBC9D6}"/>
              </a:ext>
            </a:extLst>
          </p:cNvPr>
          <p:cNvSpPr txBox="1"/>
          <p:nvPr/>
        </p:nvSpPr>
        <p:spPr>
          <a:xfrm>
            <a:off x="10872442" y="2736488"/>
            <a:ext cx="123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Room</a:t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Proximity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15FDDC4-26B2-5944-A634-E04A232EBC32}"/>
              </a:ext>
            </a:extLst>
          </p:cNvPr>
          <p:cNvSpPr/>
          <p:nvPr/>
        </p:nvSpPr>
        <p:spPr>
          <a:xfrm>
            <a:off x="7686915" y="1448912"/>
            <a:ext cx="2341747" cy="11689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39C3E9-9CDE-E142-8110-5F10379766C6}"/>
              </a:ext>
            </a:extLst>
          </p:cNvPr>
          <p:cNvSpPr txBox="1"/>
          <p:nvPr/>
        </p:nvSpPr>
        <p:spPr>
          <a:xfrm>
            <a:off x="9414298" y="1144594"/>
            <a:ext cx="281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Actually a reverberation strength metric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A35A5B9-5C13-F848-84F8-705FDB840766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9072126" y="1283094"/>
            <a:ext cx="342172" cy="1520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3CE6418-29A0-5643-AC50-96F536466CAD}"/>
              </a:ext>
            </a:extLst>
          </p:cNvPr>
          <p:cNvSpPr txBox="1"/>
          <p:nvPr/>
        </p:nvSpPr>
        <p:spPr>
          <a:xfrm>
            <a:off x="11005989" y="3259212"/>
            <a:ext cx="968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Use Case</a:t>
            </a:r>
            <a:br>
              <a:rPr lang="en-US" sz="1600" dirty="0">
                <a:solidFill>
                  <a:srgbClr val="7030A0"/>
                </a:solidFill>
              </a:rPr>
            </a:br>
            <a:r>
              <a:rPr lang="en-US" sz="1600" dirty="0">
                <a:solidFill>
                  <a:srgbClr val="7030A0"/>
                </a:solidFill>
              </a:rPr>
              <a:t>Examples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90247A0B-5F81-2B4A-8938-0C6273725687}"/>
              </a:ext>
            </a:extLst>
          </p:cNvPr>
          <p:cNvSpPr/>
          <p:nvPr/>
        </p:nvSpPr>
        <p:spPr>
          <a:xfrm>
            <a:off x="10896173" y="1564858"/>
            <a:ext cx="1189084" cy="240253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361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167" y="341877"/>
            <a:ext cx="1152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Non-Real-Time ACSS MATLAB decoder (ACSSv2_dec.m) – 4 of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D6F58-E3E3-E048-9CB9-B7984D7B56FD}"/>
              </a:ext>
            </a:extLst>
          </p:cNvPr>
          <p:cNvSpPr txBox="1"/>
          <p:nvPr/>
        </p:nvSpPr>
        <p:spPr>
          <a:xfrm>
            <a:off x="310421" y="1142240"/>
            <a:ext cx="11631133" cy="505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/>
              <a:t>The ACSS decoders provided (ACSSv2_rtdec.m and ACSSv2_dec.m) use signal metrics not explained here (U2SecU_db,</a:t>
            </a:r>
            <a:br>
              <a:rPr lang="en-US" dirty="0"/>
            </a:br>
            <a:r>
              <a:rPr lang="en-US" dirty="0"/>
              <a:t>U2NIQ_db and U2ThirdU_db) and if they are above their respective thresholds a confidence value of 1 is assigned.</a:t>
            </a:r>
          </a:p>
          <a:p>
            <a:pPr>
              <a:spcBef>
                <a:spcPts val="900"/>
              </a:spcBef>
            </a:pPr>
            <a:r>
              <a:rPr lang="en-US" dirty="0"/>
              <a:t>When these metrics are above their thresholds it is virtually impossible (probabilistically speaking) that the token is in</a:t>
            </a:r>
            <a:br>
              <a:rPr lang="en-US" dirty="0"/>
            </a:br>
            <a:r>
              <a:rPr lang="en-US" dirty="0"/>
              <a:t>error. If the reception passes this test (and confidence = 1 for token), the token is forwarded to the upper layers.</a:t>
            </a:r>
          </a:p>
          <a:p>
            <a:pPr>
              <a:spcBef>
                <a:spcPts val="900"/>
              </a:spcBef>
            </a:pPr>
            <a:r>
              <a:rPr lang="en-US" dirty="0"/>
              <a:t>However, these thresholds are set conservatively – marginal decodes may have been assigned confidence = 0 even though</a:t>
            </a:r>
            <a:br>
              <a:rPr lang="en-US" dirty="0"/>
            </a:br>
            <a:r>
              <a:rPr lang="en-US" dirty="0"/>
              <a:t>the token decode is correct.</a:t>
            </a:r>
          </a:p>
          <a:p>
            <a:pPr>
              <a:spcBef>
                <a:spcPts val="900"/>
              </a:spcBef>
            </a:pPr>
            <a:r>
              <a:rPr lang="en-US" dirty="0"/>
              <a:t>The ACSS decoders “cheat” in that they know all the tokens in the transmit file – knowledge that a real implementation</a:t>
            </a:r>
            <a:br>
              <a:rPr lang="en-US" dirty="0"/>
            </a:br>
            <a:r>
              <a:rPr lang="en-US" dirty="0"/>
              <a:t>does not have. The decoders actually decode marginal token receptions (those that do not pass the thresholds) and see</a:t>
            </a:r>
            <a:br>
              <a:rPr lang="en-US" dirty="0"/>
            </a:br>
            <a:r>
              <a:rPr lang="en-US" dirty="0"/>
              <a:t>if the correct token has been decoded despite missing the metrics (and thus being marked confidence = 0).</a:t>
            </a:r>
          </a:p>
          <a:p>
            <a:pPr>
              <a:spcBef>
                <a:spcPts val="900"/>
              </a:spcBef>
            </a:pPr>
            <a:r>
              <a:rPr lang="en-US" dirty="0"/>
              <a:t>If any token decode matches a sent token it is said to be “found”; otherwise the token decode is said to be “not found”.</a:t>
            </a:r>
          </a:p>
          <a:p>
            <a:pPr>
              <a:spcBef>
                <a:spcPts val="900"/>
              </a:spcBef>
            </a:pPr>
            <a:r>
              <a:rPr lang="en-US" dirty="0"/>
              <a:t>It is very important that a “not found” token (a decode that is known not to have been sent) NEVER be assigned as</a:t>
            </a:r>
            <a:br>
              <a:rPr lang="en-US" dirty="0"/>
            </a:br>
            <a:r>
              <a:rPr lang="en-US" dirty="0"/>
              <a:t>confident  ... because it means that a “bad token data” would have been forwarded to the upper layers.</a:t>
            </a:r>
          </a:p>
          <a:p>
            <a:pPr>
              <a:spcBef>
                <a:spcPts val="900"/>
              </a:spcBef>
            </a:pPr>
            <a:r>
              <a:rPr lang="en-US" dirty="0"/>
              <a:t>When 1 or more tokens are not confident, a check is performed to see if any “not found” tokens were incorrectly declared</a:t>
            </a:r>
            <a:br>
              <a:rPr lang="en-US" dirty="0"/>
            </a:br>
            <a:r>
              <a:rPr lang="en-US" dirty="0"/>
              <a:t>“confident”. If all “not found” tokens were also declared “not confident” a “good news” message is output.</a:t>
            </a:r>
          </a:p>
          <a:p>
            <a:pPr>
              <a:spcBef>
                <a:spcPts val="900"/>
              </a:spcBef>
            </a:pPr>
            <a:r>
              <a:rPr lang="en-US" dirty="0"/>
              <a:t>As an aside, a real implementation would have error checks (e.g., CRC) as proper transmission hygiene at upper layers.</a:t>
            </a:r>
          </a:p>
        </p:txBody>
      </p:sp>
    </p:spTree>
    <p:extLst>
      <p:ext uri="{BB962C8B-B14F-4D97-AF65-F5344CB8AC3E}">
        <p14:creationId xmlns:p14="http://schemas.microsoft.com/office/powerpoint/2010/main" val="322960498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795" y="1963496"/>
            <a:ext cx="10986527" cy="2718409"/>
          </a:xfrm>
        </p:spPr>
        <p:txBody>
          <a:bodyPr/>
          <a:lstStyle/>
          <a:p>
            <a:r>
              <a:rPr lang="en-US" dirty="0"/>
              <a:t>Running the Real-Time MATLAB</a:t>
            </a:r>
            <a:br>
              <a:rPr lang="en-US" dirty="0"/>
            </a:br>
            <a:r>
              <a:rPr lang="en-US" dirty="0"/>
              <a:t>ACSS Decoder</a:t>
            </a:r>
          </a:p>
        </p:txBody>
      </p:sp>
    </p:spTree>
    <p:extLst>
      <p:ext uri="{BB962C8B-B14F-4D97-AF65-F5344CB8AC3E}">
        <p14:creationId xmlns:p14="http://schemas.microsoft.com/office/powerpoint/2010/main" val="30022665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personalwebsite18/Square_Headshot_Michael_Ramalho.jpg">
            <a:extLst>
              <a:ext uri="{FF2B5EF4-FFF2-40B4-BE49-F238E27FC236}">
                <a16:creationId xmlns:a16="http://schemas.microsoft.com/office/drawing/2014/main" id="{E5A0321F-4CE3-4040-B60C-E6B116CF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24" y="2438400"/>
            <a:ext cx="3652577" cy="34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608BE-2684-4ECA-A14A-2052346B6B6F}"/>
              </a:ext>
            </a:extLst>
          </p:cNvPr>
          <p:cNvSpPr txBox="1"/>
          <p:nvPr/>
        </p:nvSpPr>
        <p:spPr>
          <a:xfrm>
            <a:off x="644989" y="614499"/>
            <a:ext cx="42022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Michael A Ramalho</a:t>
            </a:r>
          </a:p>
          <a:p>
            <a:pPr algn="ctr"/>
            <a:r>
              <a:rPr lang="en-US" sz="3600" dirty="0"/>
              <a:t>ramalho.webhop.info</a:t>
            </a:r>
            <a:br>
              <a:rPr lang="en-US" sz="3600" dirty="0"/>
            </a:br>
            <a:r>
              <a:rPr lang="en-US" sz="2800" dirty="0"/>
              <a:t>mar42@cornell.edu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5DFD9-A1DE-4AD7-89DF-4E084DC4240D}"/>
              </a:ext>
            </a:extLst>
          </p:cNvPr>
          <p:cNvSpPr txBox="1"/>
          <p:nvPr/>
        </p:nvSpPr>
        <p:spPr>
          <a:xfrm>
            <a:off x="5503818" y="211356"/>
            <a:ext cx="643563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Education:</a:t>
            </a:r>
            <a:br>
              <a:rPr lang="en-US" dirty="0"/>
            </a:br>
            <a:r>
              <a:rPr lang="en-US" dirty="0"/>
              <a:t>Rutgers University: BSEE and PhD</a:t>
            </a:r>
            <a:br>
              <a:rPr lang="en-US" dirty="0"/>
            </a:br>
            <a:r>
              <a:rPr lang="en-US" dirty="0"/>
              <a:t>Cornell University: MEngEE</a:t>
            </a:r>
            <a:br>
              <a:rPr lang="en-US" dirty="0"/>
            </a:br>
            <a:r>
              <a:rPr lang="en-US" dirty="0"/>
              <a:t>Wharton Business School Executive Program (classwork)</a:t>
            </a:r>
            <a:br>
              <a:rPr lang="en-US" dirty="0"/>
            </a:br>
            <a:r>
              <a:rPr lang="en-US" dirty="0"/>
              <a:t>Udacity Artificial Intelligence Full Nanodegree (2018)</a:t>
            </a:r>
          </a:p>
          <a:p>
            <a:endParaRPr lang="en-US" dirty="0"/>
          </a:p>
          <a:p>
            <a:r>
              <a:rPr lang="en-US" b="1" dirty="0"/>
              <a:t>Employment: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Bell Telephone Laboratories (Bell Labs)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/>
              <a:t>Bellcore/Telcordia Technologies</a:t>
            </a:r>
          </a:p>
          <a:p>
            <a:r>
              <a:rPr lang="en-US" dirty="0"/>
              <a:t>Voxware (Chief Telephony Technologist at IPO)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Cisco Systems (networking, ultrasound, video, VoIP, sig proc, AI)</a:t>
            </a:r>
          </a:p>
          <a:p>
            <a:endParaRPr lang="en-US" dirty="0"/>
          </a:p>
          <a:p>
            <a:r>
              <a:rPr lang="en-US" b="1" dirty="0"/>
              <a:t>Noteworthy/Other: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CSCO Proximity-v2 Inventor (Discrete Sequence Spread Spectrum)</a:t>
            </a:r>
          </a:p>
          <a:p>
            <a:r>
              <a:rPr lang="en-US" dirty="0"/>
              <a:t>Cisco Pioneer Award Finalist / Bellcore President’s Award</a:t>
            </a:r>
          </a:p>
          <a:p>
            <a:r>
              <a:rPr lang="en-US" dirty="0">
                <a:highlight>
                  <a:srgbClr val="FFFF00"/>
                </a:highlight>
              </a:rPr>
              <a:t>Patents: US: 50+ Issued / International: 20+ Issued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Standards: ITU-T (G.711.0) &amp; IETF RFCs (~5, IP Media &amp; VoIP)</a:t>
            </a:r>
            <a:endParaRPr lang="en-US" sz="2000" dirty="0">
              <a:highlight>
                <a:srgbClr val="FFFF00"/>
              </a:highlight>
            </a:endParaRPr>
          </a:p>
          <a:p>
            <a:r>
              <a:rPr lang="en-US" dirty="0"/>
              <a:t>IMTC VoIP Forum Co-Chair</a:t>
            </a:r>
            <a:br>
              <a:rPr lang="en-US" dirty="0"/>
            </a:br>
            <a:r>
              <a:rPr lang="en-US" dirty="0"/>
              <a:t>Rutgers University Industrial Advisory Board and CAIP Fellow</a:t>
            </a:r>
            <a:br>
              <a:rPr lang="en-US" dirty="0"/>
            </a:br>
            <a:r>
              <a:rPr lang="en-US" dirty="0"/>
              <a:t>IEEE Comm Society Technical Program Vice Chair (Globecom)</a:t>
            </a:r>
          </a:p>
          <a:p>
            <a:r>
              <a:rPr lang="en-US" dirty="0"/>
              <a:t>IEEE Sig Processing and Communications Vice Chair (SW FL Section)</a:t>
            </a:r>
          </a:p>
          <a:p>
            <a:r>
              <a:rPr lang="en-US" dirty="0"/>
              <a:t>Red Shift Company Advisory Board (startup)</a:t>
            </a:r>
          </a:p>
          <a:p>
            <a:r>
              <a:rPr lang="en-US" dirty="0"/>
              <a:t>Cisco University Research Board / Cisco Patent Review Committee</a:t>
            </a:r>
          </a:p>
        </p:txBody>
      </p:sp>
    </p:spTree>
    <p:extLst>
      <p:ext uri="{BB962C8B-B14F-4D97-AF65-F5344CB8AC3E}">
        <p14:creationId xmlns:p14="http://schemas.microsoft.com/office/powerpoint/2010/main" val="655112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5F85936-EA5E-254A-9688-4DF028AE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951" y="4584676"/>
            <a:ext cx="2699371" cy="21982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B3BA94-38AD-0C4D-B003-0749541FE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822" y="939392"/>
            <a:ext cx="4195302" cy="357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167" y="341877"/>
            <a:ext cx="1152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Real-Time</a:t>
            </a:r>
            <a:r>
              <a:rPr lang="en-US" sz="3200" dirty="0"/>
              <a:t> ACSS MATLAB decoder (ACSSv2_rtdec.m)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86783B-A007-F948-9601-BF6A52E0C55C}"/>
              </a:ext>
            </a:extLst>
          </p:cNvPr>
          <p:cNvGrpSpPr/>
          <p:nvPr/>
        </p:nvGrpSpPr>
        <p:grpSpPr>
          <a:xfrm>
            <a:off x="8070782" y="4479072"/>
            <a:ext cx="371707" cy="74342"/>
            <a:chOff x="6586654" y="3259873"/>
            <a:chExt cx="371707" cy="74342"/>
          </a:xfrm>
          <a:solidFill>
            <a:srgbClr val="00B05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877700-B81D-D749-856A-26E1ED347AF7}"/>
                </a:ext>
              </a:extLst>
            </p:cNvPr>
            <p:cNvSpPr/>
            <p:nvPr/>
          </p:nvSpPr>
          <p:spPr>
            <a:xfrm>
              <a:off x="6586654" y="3259873"/>
              <a:ext cx="66907" cy="7434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AD6BB0-9875-AB43-9992-7E5A745DC4DA}"/>
                </a:ext>
              </a:extLst>
            </p:cNvPr>
            <p:cNvSpPr/>
            <p:nvPr/>
          </p:nvSpPr>
          <p:spPr>
            <a:xfrm>
              <a:off x="6739054" y="3259873"/>
              <a:ext cx="66907" cy="7434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9E8D3A-A355-9649-B548-270B97C59518}"/>
                </a:ext>
              </a:extLst>
            </p:cNvPr>
            <p:cNvSpPr/>
            <p:nvPr/>
          </p:nvSpPr>
          <p:spPr>
            <a:xfrm>
              <a:off x="6891454" y="3259873"/>
              <a:ext cx="66907" cy="7434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BB5F9D8-EE15-BD4A-BA8D-445064C4F726}"/>
              </a:ext>
            </a:extLst>
          </p:cNvPr>
          <p:cNvSpPr/>
          <p:nvPr/>
        </p:nvSpPr>
        <p:spPr>
          <a:xfrm>
            <a:off x="7066695" y="952219"/>
            <a:ext cx="676507" cy="1714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CDF4326-8CA1-EF4C-BA44-A0FCF3D2BBDC}"/>
              </a:ext>
            </a:extLst>
          </p:cNvPr>
          <p:cNvSpPr/>
          <p:nvPr/>
        </p:nvSpPr>
        <p:spPr>
          <a:xfrm>
            <a:off x="10604810" y="1130404"/>
            <a:ext cx="167268" cy="155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7B11591-B229-9041-A0EC-470666F77F8B}"/>
              </a:ext>
            </a:extLst>
          </p:cNvPr>
          <p:cNvSpPr/>
          <p:nvPr/>
        </p:nvSpPr>
        <p:spPr>
          <a:xfrm flipV="1">
            <a:off x="9182576" y="1617367"/>
            <a:ext cx="423746" cy="1751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95730DA-8B15-6844-A660-5F2597ADBF5F}"/>
              </a:ext>
            </a:extLst>
          </p:cNvPr>
          <p:cNvSpPr/>
          <p:nvPr/>
        </p:nvSpPr>
        <p:spPr>
          <a:xfrm>
            <a:off x="8671114" y="5073861"/>
            <a:ext cx="135499" cy="1044441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6DC87-F7A8-D449-A9C0-0B688E05C234}"/>
              </a:ext>
            </a:extLst>
          </p:cNvPr>
          <p:cNvSpPr txBox="1"/>
          <p:nvPr/>
        </p:nvSpPr>
        <p:spPr>
          <a:xfrm>
            <a:off x="8104235" y="800504"/>
            <a:ext cx="373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Enter decoder script name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</a:rPr>
              <a:t>Enter “0”</a:t>
            </a:r>
          </a:p>
          <a:p>
            <a:pPr algn="r"/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Enter Experiment Number “123”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39F67A-F4FA-5548-97A0-3A029746ACF1}"/>
              </a:ext>
            </a:extLst>
          </p:cNvPr>
          <p:cNvCxnSpPr>
            <a:cxnSpLocks/>
          </p:cNvCxnSpPr>
          <p:nvPr/>
        </p:nvCxnSpPr>
        <p:spPr>
          <a:xfrm flipH="1">
            <a:off x="7730572" y="952219"/>
            <a:ext cx="407117" cy="935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4928A3-C1C7-E643-BB7B-3C9D977D8F53}"/>
              </a:ext>
            </a:extLst>
          </p:cNvPr>
          <p:cNvCxnSpPr>
            <a:cxnSpLocks/>
          </p:cNvCxnSpPr>
          <p:nvPr/>
        </p:nvCxnSpPr>
        <p:spPr>
          <a:xfrm flipH="1">
            <a:off x="10772078" y="1123670"/>
            <a:ext cx="361033" cy="10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A0DABD-D578-AF48-9C27-A3FE4DFF1C4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9606322" y="1575179"/>
            <a:ext cx="816351" cy="129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BA27D13-B23B-FF4A-9C85-0D25C223A7B7}"/>
              </a:ext>
            </a:extLst>
          </p:cNvPr>
          <p:cNvSpPr/>
          <p:nvPr/>
        </p:nvSpPr>
        <p:spPr>
          <a:xfrm>
            <a:off x="8442489" y="3109648"/>
            <a:ext cx="618717" cy="17516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80702-D565-B246-877E-81CCE4096F5E}"/>
              </a:ext>
            </a:extLst>
          </p:cNvPr>
          <p:cNvSpPr txBox="1"/>
          <p:nvPr/>
        </p:nvSpPr>
        <p:spPr>
          <a:xfrm>
            <a:off x="9902287" y="2917891"/>
            <a:ext cx="1862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Reverberation Measure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(~3 inches from speaker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to microphone on this run)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B914B0-196A-6D41-98E0-1569D0D2669B}"/>
              </a:ext>
            </a:extLst>
          </p:cNvPr>
          <p:cNvSpPr txBox="1"/>
          <p:nvPr/>
        </p:nvSpPr>
        <p:spPr>
          <a:xfrm>
            <a:off x="8806613" y="5240633"/>
            <a:ext cx="213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Metrics as described earlier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(see plots for reception details)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F17774-EC2C-5444-A064-F6096CAA55BA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9101201" y="3188073"/>
            <a:ext cx="801086" cy="529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083407E-B8D2-1A4D-BCEA-E302AA6685FC}"/>
              </a:ext>
            </a:extLst>
          </p:cNvPr>
          <p:cNvSpPr txBox="1"/>
          <p:nvPr/>
        </p:nvSpPr>
        <p:spPr>
          <a:xfrm>
            <a:off x="9160867" y="1966613"/>
            <a:ext cx="2449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Your full directory path will be different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A2FFB5-8264-874F-8E46-3AE1EFC84A80}"/>
              </a:ext>
            </a:extLst>
          </p:cNvPr>
          <p:cNvSpPr txBox="1"/>
          <p:nvPr/>
        </p:nvSpPr>
        <p:spPr>
          <a:xfrm>
            <a:off x="8980473" y="2271292"/>
            <a:ext cx="2983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Choose the device number you want to use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273833B-3B86-9046-A55B-A8E7081D77DA}"/>
              </a:ext>
            </a:extLst>
          </p:cNvPr>
          <p:cNvSpPr/>
          <p:nvPr/>
        </p:nvSpPr>
        <p:spPr>
          <a:xfrm>
            <a:off x="9902287" y="2613513"/>
            <a:ext cx="167268" cy="1556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D7D7A7B-3DFA-5F42-86B6-305B62E454D6}"/>
              </a:ext>
            </a:extLst>
          </p:cNvPr>
          <p:cNvCxnSpPr>
            <a:cxnSpLocks/>
          </p:cNvCxnSpPr>
          <p:nvPr/>
        </p:nvCxnSpPr>
        <p:spPr>
          <a:xfrm flipH="1">
            <a:off x="10069555" y="2494119"/>
            <a:ext cx="220298" cy="123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0BB4B7E-ABA6-CA44-816D-FD29A7761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91" y="2947943"/>
            <a:ext cx="2269724" cy="17953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E71F98A-5E70-2A4E-9944-FB5A2E107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419" y="2947943"/>
            <a:ext cx="2301932" cy="185300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1CD965-F23A-424A-86F5-DAA874A7E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91" y="4839628"/>
            <a:ext cx="2330005" cy="1908977"/>
          </a:xfrm>
          <a:prstGeom prst="rect">
            <a:avLst/>
          </a:prstGeom>
        </p:spPr>
      </p:pic>
      <p:sp>
        <p:nvSpPr>
          <p:cNvPr id="58" name="Right Brace 57">
            <a:extLst>
              <a:ext uri="{FF2B5EF4-FFF2-40B4-BE49-F238E27FC236}">
                <a16:creationId xmlns:a16="http://schemas.microsoft.com/office/drawing/2014/main" id="{3631386D-EEE8-A147-AE61-63DBACEDEA1F}"/>
              </a:ext>
            </a:extLst>
          </p:cNvPr>
          <p:cNvSpPr/>
          <p:nvPr/>
        </p:nvSpPr>
        <p:spPr>
          <a:xfrm>
            <a:off x="3260253" y="5232025"/>
            <a:ext cx="131083" cy="439363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ECF6D6-5776-214F-936A-662F2EADB316}"/>
              </a:ext>
            </a:extLst>
          </p:cNvPr>
          <p:cNvSpPr txBox="1"/>
          <p:nvPr/>
        </p:nvSpPr>
        <p:spPr>
          <a:xfrm>
            <a:off x="3323090" y="5200239"/>
            <a:ext cx="315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Reverberation Metric consistent with</a:t>
            </a:r>
            <a:br>
              <a:rPr lang="en-US" sz="1200" dirty="0">
                <a:solidFill>
                  <a:srgbClr val="00B050"/>
                </a:solidFill>
              </a:rPr>
            </a:br>
            <a:r>
              <a:rPr lang="en-US" sz="1200" dirty="0">
                <a:solidFill>
                  <a:srgbClr val="00B050"/>
                </a:solidFill>
              </a:rPr>
              <a:t>&lt; critical distance, but not “NFC close”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10A67E-B4D3-1645-9A5A-898A448B9B55}"/>
              </a:ext>
            </a:extLst>
          </p:cNvPr>
          <p:cNvSpPr txBox="1"/>
          <p:nvPr/>
        </p:nvSpPr>
        <p:spPr>
          <a:xfrm>
            <a:off x="1113876" y="3149575"/>
            <a:ext cx="8354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Perfect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Token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Mapping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27DDE9-F193-BE4A-B6F4-0A1D3D2B7A46}"/>
              </a:ext>
            </a:extLst>
          </p:cNvPr>
          <p:cNvSpPr txBox="1"/>
          <p:nvPr/>
        </p:nvSpPr>
        <p:spPr>
          <a:xfrm>
            <a:off x="3943987" y="3109648"/>
            <a:ext cx="1345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Perfect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Synchronization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Metrics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13048FF-C70D-4A4B-A7CE-102997E61D9A}"/>
              </a:ext>
            </a:extLst>
          </p:cNvPr>
          <p:cNvSpPr txBox="1"/>
          <p:nvPr/>
        </p:nvSpPr>
        <p:spPr>
          <a:xfrm>
            <a:off x="692819" y="1278845"/>
            <a:ext cx="525560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Set up sound output per prior instructions</a:t>
            </a:r>
            <a:br>
              <a:rPr lang="en-US" dirty="0"/>
            </a:br>
            <a:r>
              <a:rPr lang="en-US" dirty="0"/>
              <a:t>(using a filename beginning with “EXP_123”).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Execute ACSSv2_rtdec script shortly after hearable</a:t>
            </a:r>
            <a:br>
              <a:rPr lang="en-US" dirty="0"/>
            </a:br>
            <a:r>
              <a:rPr lang="en-US" dirty="0"/>
              <a:t>sound. The script performs decodes for ~1 minute.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127939-A2FC-5149-BC9E-5BCAF40226FA}"/>
              </a:ext>
            </a:extLst>
          </p:cNvPr>
          <p:cNvSpPr txBox="1"/>
          <p:nvPr/>
        </p:nvSpPr>
        <p:spPr>
          <a:xfrm>
            <a:off x="2504735" y="926652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Instructions: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BF3C978C-9218-D84B-85A6-ADD036B0075C}"/>
              </a:ext>
            </a:extLst>
          </p:cNvPr>
          <p:cNvSpPr/>
          <p:nvPr/>
        </p:nvSpPr>
        <p:spPr>
          <a:xfrm flipH="1">
            <a:off x="6742971" y="2171698"/>
            <a:ext cx="146866" cy="671778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AA0E26-5EB8-7546-8DC0-2B698F0A2E21}"/>
              </a:ext>
            </a:extLst>
          </p:cNvPr>
          <p:cNvSpPr txBox="1"/>
          <p:nvPr/>
        </p:nvSpPr>
        <p:spPr>
          <a:xfrm>
            <a:off x="4668477" y="2507587"/>
            <a:ext cx="2130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7030A0"/>
                </a:solidFill>
              </a:rPr>
              <a:t>Your available audio input devices</a:t>
            </a:r>
            <a:br>
              <a:rPr lang="en-US" sz="1100" dirty="0">
                <a:solidFill>
                  <a:srgbClr val="7030A0"/>
                </a:solidFill>
              </a:rPr>
            </a:br>
            <a:r>
              <a:rPr lang="en-US" sz="1100" dirty="0">
                <a:solidFill>
                  <a:srgbClr val="7030A0"/>
                </a:solidFill>
              </a:rPr>
              <a:t>will be listed here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72DF9D-309F-6D48-8132-F645CA01D3D8}"/>
              </a:ext>
            </a:extLst>
          </p:cNvPr>
          <p:cNvSpPr txBox="1"/>
          <p:nvPr/>
        </p:nvSpPr>
        <p:spPr>
          <a:xfrm>
            <a:off x="3714423" y="5706636"/>
            <a:ext cx="240392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 Speaker-to-mic</a:t>
            </a:r>
            <a:br>
              <a:rPr lang="en-US" b="1" dirty="0"/>
            </a:br>
            <a:r>
              <a:rPr lang="en-US" b="1" dirty="0"/>
              <a:t>distance was ~ 4 inches</a:t>
            </a:r>
            <a:br>
              <a:rPr lang="en-US" b="1" dirty="0"/>
            </a:br>
            <a:r>
              <a:rPr lang="en-US" b="1" dirty="0"/>
              <a:t>during this run.</a:t>
            </a:r>
          </a:p>
        </p:txBody>
      </p:sp>
    </p:spTree>
    <p:extLst>
      <p:ext uri="{BB962C8B-B14F-4D97-AF65-F5344CB8AC3E}">
        <p14:creationId xmlns:p14="http://schemas.microsoft.com/office/powerpoint/2010/main" val="104996884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795" y="1963496"/>
            <a:ext cx="10986527" cy="2718409"/>
          </a:xfrm>
        </p:spPr>
        <p:txBody>
          <a:bodyPr/>
          <a:lstStyle/>
          <a:p>
            <a:r>
              <a:rPr lang="en-US" dirty="0"/>
              <a:t>Running the Non-Real-Time MATLAB ACSS Decoder</a:t>
            </a:r>
          </a:p>
        </p:txBody>
      </p:sp>
    </p:spTree>
    <p:extLst>
      <p:ext uri="{BB962C8B-B14F-4D97-AF65-F5344CB8AC3E}">
        <p14:creationId xmlns:p14="http://schemas.microsoft.com/office/powerpoint/2010/main" val="155572649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167" y="341877"/>
            <a:ext cx="1152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Non-Real-Time</a:t>
            </a:r>
            <a:r>
              <a:rPr lang="en-US" sz="3200" dirty="0"/>
              <a:t> ACSS MATLAB decoder (ACSSv2_dec.m)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13048FF-C70D-4A4B-A7CE-102997E61D9A}"/>
              </a:ext>
            </a:extLst>
          </p:cNvPr>
          <p:cNvSpPr txBox="1"/>
          <p:nvPr/>
        </p:nvSpPr>
        <p:spPr>
          <a:xfrm>
            <a:off x="737424" y="2000643"/>
            <a:ext cx="10859844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Set up sound output per prior instructions (using a filename beginning with “EXP_123”).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With the receiver microphone placed where you want it, record a 48k sampled mono wavfile.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This recording should be about one minute long.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Note that this recording may be made on a specialized device such as a smartphone or tablet.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Name this wavfile with the beginning characters of of the filename being “EXP_123” and ending characters of “.wav”. An acceptable filename would be: “EXP_123_conf_room_2_location_5.wav”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Place the recording in the “Sound_In.nosync” subdirectory.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Run the ACSSv2_dec MATLAB script exactly as the testing examples provided earlier – except using the</a:t>
            </a:r>
            <a:br>
              <a:rPr lang="en-US" dirty="0"/>
            </a:br>
            <a:r>
              <a:rPr lang="en-US" dirty="0"/>
              <a:t>filename of the recording you just made.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Look at your plots to assess your reception statistics.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Repeat using new recordings for as many experiments/locations you wish to study.</a:t>
            </a:r>
            <a:br>
              <a:rPr lang="en-US" dirty="0"/>
            </a:b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127939-A2FC-5149-BC9E-5BCAF40226FA}"/>
              </a:ext>
            </a:extLst>
          </p:cNvPr>
          <p:cNvSpPr txBox="1"/>
          <p:nvPr/>
        </p:nvSpPr>
        <p:spPr>
          <a:xfrm>
            <a:off x="4950569" y="1447042"/>
            <a:ext cx="178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Instructions:</a:t>
            </a:r>
          </a:p>
        </p:txBody>
      </p:sp>
    </p:spTree>
    <p:extLst>
      <p:ext uri="{BB962C8B-B14F-4D97-AF65-F5344CB8AC3E}">
        <p14:creationId xmlns:p14="http://schemas.microsoft.com/office/powerpoint/2010/main" val="275155097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795" y="1963496"/>
            <a:ext cx="10986527" cy="2718409"/>
          </a:xfrm>
        </p:spPr>
        <p:txBody>
          <a:bodyPr/>
          <a:lstStyle/>
          <a:p>
            <a:r>
              <a:rPr lang="en-US" dirty="0"/>
              <a:t>BONUS:</a:t>
            </a:r>
            <a:br>
              <a:rPr lang="en-US" dirty="0"/>
            </a:br>
            <a:r>
              <a:rPr lang="en-US" dirty="0"/>
              <a:t>Running the Real-Time MATLAB</a:t>
            </a:r>
            <a:br>
              <a:rPr lang="en-US" dirty="0"/>
            </a:br>
            <a:r>
              <a:rPr lang="en-US" dirty="0"/>
              <a:t>ACSS Room Impulse Response Generator</a:t>
            </a:r>
          </a:p>
        </p:txBody>
      </p:sp>
    </p:spTree>
    <p:extLst>
      <p:ext uri="{BB962C8B-B14F-4D97-AF65-F5344CB8AC3E}">
        <p14:creationId xmlns:p14="http://schemas.microsoft.com/office/powerpoint/2010/main" val="291621629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998" y="341877"/>
            <a:ext cx="1104143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ACSS Room Impulse Responses – 1 of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D4F28-F993-8A48-B71A-4812731C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21" y="1138724"/>
            <a:ext cx="1065949" cy="8877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F3619C-9D3C-6544-A2F1-1E5B3C8CD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48140" y="1158037"/>
            <a:ext cx="876300" cy="99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2BA63C-AC32-714B-8F7E-CD1416207D64}"/>
              </a:ext>
            </a:extLst>
          </p:cNvPr>
          <p:cNvSpPr txBox="1"/>
          <p:nvPr/>
        </p:nvSpPr>
        <p:spPr>
          <a:xfrm>
            <a:off x="1107687" y="2206615"/>
            <a:ext cx="9694705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When the ACSSv2 signal does NOT contain user data, but only the pilot/synchronization channel, the</a:t>
            </a:r>
            <a:br>
              <a:rPr lang="en-US" dirty="0"/>
            </a:br>
            <a:r>
              <a:rPr lang="en-US" dirty="0"/>
              <a:t>periodic autocorrelation of the proprietary sequences used provide a smoothed, time-aliased</a:t>
            </a:r>
            <a:br>
              <a:rPr lang="en-US" dirty="0"/>
            </a:br>
            <a:r>
              <a:rPr lang="en-US" dirty="0"/>
              <a:t>version of the room impulse response (from speaker to microphone). Smoothed because it only uses</a:t>
            </a:r>
            <a:br>
              <a:rPr lang="en-US" dirty="0"/>
            </a:br>
            <a:r>
              <a:rPr lang="en-US" dirty="0"/>
              <a:t>~1500 Hz to sound the channel (smoothing ~1ms) and time-aliased because the sequence is only 256</a:t>
            </a:r>
            <a:br>
              <a:rPr lang="en-US" dirty="0"/>
            </a:br>
            <a:r>
              <a:rPr lang="en-US" dirty="0"/>
              <a:t>ms long (e.g., the energy at delay = 257 ms adds to the energy at delay = 1 ms).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1B30E-B468-8942-A650-4C5D8EDD6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79" y="3925997"/>
            <a:ext cx="3172469" cy="2455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3F6E0F-7E1B-134A-8141-434EBDED1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376" y="3920018"/>
            <a:ext cx="3104380" cy="24618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39EC0-1CA4-CC4C-B282-87462299478F}"/>
              </a:ext>
            </a:extLst>
          </p:cNvPr>
          <p:cNvSpPr txBox="1"/>
          <p:nvPr/>
        </p:nvSpPr>
        <p:spPr>
          <a:xfrm>
            <a:off x="8935858" y="5469152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26 ms. neg peak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(47.14% of peak)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5D4D4-4D4B-D043-9034-1CCBD3105A4C}"/>
              </a:ext>
            </a:extLst>
          </p:cNvPr>
          <p:cNvSpPr txBox="1"/>
          <p:nvPr/>
        </p:nvSpPr>
        <p:spPr>
          <a:xfrm>
            <a:off x="5177699" y="5344073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26 ms. pos peak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(35.81% of peak)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FFC4D-F644-7345-BA80-EFB38E5460F8}"/>
              </a:ext>
            </a:extLst>
          </p:cNvPr>
          <p:cNvSpPr txBox="1"/>
          <p:nvPr/>
        </p:nvSpPr>
        <p:spPr>
          <a:xfrm>
            <a:off x="1299637" y="3991824"/>
            <a:ext cx="2561406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These are just examples.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 have measured peaks at</a:t>
            </a:r>
            <a:br>
              <a:rPr lang="en-US" dirty="0"/>
            </a:br>
            <a:r>
              <a:rPr lang="en-US" dirty="0"/>
              <a:t>40 ms. that were 60+%</a:t>
            </a:r>
            <a:br>
              <a:rPr lang="en-US" dirty="0"/>
            </a:br>
            <a:r>
              <a:rPr lang="en-US" dirty="0"/>
              <a:t>of the peak RIR.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may measure your</a:t>
            </a:r>
            <a:br>
              <a:rPr lang="en-US" dirty="0"/>
            </a:br>
            <a:r>
              <a:rPr lang="en-US" dirty="0"/>
              <a:t>“challenging locations”.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28804A-B4C1-F44D-B263-3A829498C74E}"/>
              </a:ext>
            </a:extLst>
          </p:cNvPr>
          <p:cNvCxnSpPr>
            <a:cxnSpLocks/>
          </p:cNvCxnSpPr>
          <p:nvPr/>
        </p:nvCxnSpPr>
        <p:spPr>
          <a:xfrm>
            <a:off x="3806280" y="1516567"/>
            <a:ext cx="44084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7407A0-7901-DB41-B626-C4FE485D2A55}"/>
              </a:ext>
            </a:extLst>
          </p:cNvPr>
          <p:cNvSpPr txBox="1"/>
          <p:nvPr/>
        </p:nvSpPr>
        <p:spPr>
          <a:xfrm>
            <a:off x="4438184" y="1597609"/>
            <a:ext cx="29811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Room Impulse Response (RIR)</a:t>
            </a:r>
          </a:p>
        </p:txBody>
      </p:sp>
    </p:spTree>
    <p:extLst>
      <p:ext uri="{BB962C8B-B14F-4D97-AF65-F5344CB8AC3E}">
        <p14:creationId xmlns:p14="http://schemas.microsoft.com/office/powerpoint/2010/main" val="155036891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998" y="341877"/>
            <a:ext cx="1104143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ACSS Room Impulse Responses – 2 of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D4F28-F993-8A48-B71A-4812731C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21" y="1138724"/>
            <a:ext cx="1065949" cy="8877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F3619C-9D3C-6544-A2F1-1E5B3C8CD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48140" y="1158037"/>
            <a:ext cx="876300" cy="9906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28804A-B4C1-F44D-B263-3A829498C74E}"/>
              </a:ext>
            </a:extLst>
          </p:cNvPr>
          <p:cNvCxnSpPr>
            <a:cxnSpLocks/>
          </p:cNvCxnSpPr>
          <p:nvPr/>
        </p:nvCxnSpPr>
        <p:spPr>
          <a:xfrm>
            <a:off x="3806280" y="1516567"/>
            <a:ext cx="44084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7407A0-7901-DB41-B626-C4FE485D2A55}"/>
              </a:ext>
            </a:extLst>
          </p:cNvPr>
          <p:cNvSpPr txBox="1"/>
          <p:nvPr/>
        </p:nvSpPr>
        <p:spPr>
          <a:xfrm>
            <a:off x="4438184" y="1069786"/>
            <a:ext cx="29811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Room Impulse Response (RIR)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61914E-AAAF-4B47-AF9F-4BF612FB94D0}"/>
              </a:ext>
            </a:extLst>
          </p:cNvPr>
          <p:cNvSpPr txBox="1"/>
          <p:nvPr/>
        </p:nvSpPr>
        <p:spPr>
          <a:xfrm>
            <a:off x="858764" y="2298011"/>
            <a:ext cx="10046533" cy="4278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Set up sound output per prior instructions, but this time using a filenames beginning with “</a:t>
            </a:r>
            <a:r>
              <a:rPr lang="en-US" sz="1600" dirty="0">
                <a:solidFill>
                  <a:srgbClr val="FF0000"/>
                </a:solidFill>
              </a:rPr>
              <a:t>EXP_234</a:t>
            </a:r>
            <a:r>
              <a:rPr lang="en-US" sz="1600" dirty="0"/>
              <a:t>”</a:t>
            </a:r>
            <a:br>
              <a:rPr lang="en-US" sz="1600" dirty="0"/>
            </a:br>
            <a:r>
              <a:rPr lang="en-US" sz="1600" dirty="0"/>
              <a:t>(which are “pilot only” sound outputs).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Run the ACSSv2_rtRIR MATLAB script exactly as you did the ACSSv2_rtdec MATLAB script previously.</a:t>
            </a:r>
            <a:br>
              <a:rPr lang="en-US" sz="1600" dirty="0"/>
            </a:br>
            <a:r>
              <a:rPr lang="en-US" sz="1600" dirty="0"/>
              <a:t>That is: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(As before) choose “0” to enter an experiment number.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Be sure to use “234” as the experiment number (because you output “EXP_234_*.wav”), and ...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(As before) choose the audio input device you wish to use.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About once per second a new plot should appear that has four estimates of the RIR (as there are about four</a:t>
            </a:r>
            <a:br>
              <a:rPr lang="en-US" sz="1600" dirty="0"/>
            </a:br>
            <a:r>
              <a:rPr lang="en-US" sz="1600" dirty="0"/>
              <a:t>cycles of a 256 ms. signal in a second). If the speaker, the microphone and room occupants are stationary</a:t>
            </a:r>
            <a:br>
              <a:rPr lang="en-US" sz="1600" dirty="0"/>
            </a:br>
            <a:r>
              <a:rPr lang="en-US" sz="1600" dirty="0"/>
              <a:t>then the four plots should overplot themselves (as the RIR is non-time varying).  If the mic/speaker/occupants</a:t>
            </a:r>
            <a:br>
              <a:rPr lang="en-US" sz="1600" dirty="0"/>
            </a:br>
            <a:r>
              <a:rPr lang="en-US" sz="1600" dirty="0"/>
              <a:t>move – then you have a time varying RIR – and the RIR plots will not overplot themselves as a result.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Experiment by moving speaker and microphone locations to find “challenging locations” for your existing system.</a:t>
            </a:r>
            <a:br>
              <a:rPr lang="en-US" sz="1600" dirty="0"/>
            </a:br>
            <a:r>
              <a:rPr lang="en-US" sz="1600" dirty="0"/>
              <a:t>Challenging locations might be where secondary RIR peaks occur at 5 ms (Zoom), 10 ms (Chirp.io), 15 ms</a:t>
            </a:r>
            <a:br>
              <a:rPr lang="en-US" sz="1600" dirty="0"/>
            </a:br>
            <a:r>
              <a:rPr lang="en-US" sz="1600" dirty="0"/>
              <a:t>(deprecated Cisco proximity), 20 ms (Lisnr), etc. Then try your existing system at those locations.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BB6A5-2ED2-7B45-B195-7CF250C2E8A8}"/>
              </a:ext>
            </a:extLst>
          </p:cNvPr>
          <p:cNvSpPr txBox="1"/>
          <p:nvPr/>
        </p:nvSpPr>
        <p:spPr>
          <a:xfrm>
            <a:off x="4990729" y="1750300"/>
            <a:ext cx="178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Instructions:</a:t>
            </a:r>
          </a:p>
        </p:txBody>
      </p:sp>
    </p:spTree>
    <p:extLst>
      <p:ext uri="{BB962C8B-B14F-4D97-AF65-F5344CB8AC3E}">
        <p14:creationId xmlns:p14="http://schemas.microsoft.com/office/powerpoint/2010/main" val="278233827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2B303-A43F-CA41-B14D-709551233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5" y="2477178"/>
            <a:ext cx="4881265" cy="1903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13FBE9-D51D-594A-8E55-144B75978785}"/>
              </a:ext>
            </a:extLst>
          </p:cNvPr>
          <p:cNvSpPr txBox="1"/>
          <p:nvPr/>
        </p:nvSpPr>
        <p:spPr>
          <a:xfrm>
            <a:off x="3265484" y="4623376"/>
            <a:ext cx="546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http://acousticcomms.webhop.info/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80198-A4AF-8648-89A4-25AE426536AC}"/>
              </a:ext>
            </a:extLst>
          </p:cNvPr>
          <p:cNvSpPr txBox="1"/>
          <p:nvPr/>
        </p:nvSpPr>
        <p:spPr>
          <a:xfrm>
            <a:off x="9155381" y="2303009"/>
            <a:ext cx="23812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Spectrogram of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AcousticComms Spread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Spectrum (ACSS)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Proximity Signal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~ 1500 Hz BW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5F3954-E2E5-D84A-8CA3-5A09FECDDD17}"/>
              </a:ext>
            </a:extLst>
          </p:cNvPr>
          <p:cNvCxnSpPr/>
          <p:nvPr/>
        </p:nvCxnSpPr>
        <p:spPr>
          <a:xfrm flipH="1">
            <a:off x="8490857" y="2859314"/>
            <a:ext cx="870858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ADE98C3-3ACB-E644-9482-E26FFB0B17D0}"/>
              </a:ext>
            </a:extLst>
          </p:cNvPr>
          <p:cNvSpPr txBox="1"/>
          <p:nvPr/>
        </p:nvSpPr>
        <p:spPr>
          <a:xfrm>
            <a:off x="8202578" y="5387907"/>
            <a:ext cx="3695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Information on why Spread Spectrum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is superior to tone techniques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4B84AC-0274-0C47-9E26-8E5C47CD3552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280067" y="5254171"/>
            <a:ext cx="922511" cy="4569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894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644" y="325962"/>
            <a:ext cx="11183784" cy="804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5998" y="341877"/>
            <a:ext cx="104193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AcousticComms Spread Spectrum (ACSS)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6CC36-DBAA-534E-BA2B-6944B3C78AA9}"/>
              </a:ext>
            </a:extLst>
          </p:cNvPr>
          <p:cNvSpPr txBox="1"/>
          <p:nvPr/>
        </p:nvSpPr>
        <p:spPr>
          <a:xfrm>
            <a:off x="893267" y="932202"/>
            <a:ext cx="1012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Proven Base DSSS Design – Leveraged from Cisco US 10,003,377 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AA4F0-91B9-C242-BF62-62EF358869FE}"/>
              </a:ext>
            </a:extLst>
          </p:cNvPr>
          <p:cNvSpPr txBox="1"/>
          <p:nvPr/>
        </p:nvSpPr>
        <p:spPr>
          <a:xfrm>
            <a:off x="520146" y="1696358"/>
            <a:ext cx="112778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u="sng" dirty="0"/>
              <a:t>Tens of thousands of system endpoints </a:t>
            </a:r>
            <a:r>
              <a:rPr lang="en-US" sz="2000" dirty="0"/>
              <a:t> (all Cisco cloud-connected Telepresence RoomOS endpoints)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Offices / Huddle Rooms (7’ x 7’) / Small Conf Rooms (7’ x 10’) to Large Conference rooms (40’ x 30’)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Pairing with </a:t>
            </a:r>
            <a:r>
              <a:rPr lang="en-US" sz="2000" u="sng" dirty="0"/>
              <a:t>hundreds of thousands of user endpoints</a:t>
            </a:r>
            <a:r>
              <a:rPr lang="en-US" sz="2000" dirty="0"/>
              <a:t> (e.g., WebEx Teams on PCs/MacOS/iOS/Android)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Multi-million pairing-token reception events per day (native bit rate ~ 120 bps)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~100% reception of individual tokens (reported via Splunk metrics of “non-drive-by” pairings)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8CA43-ECD1-F64E-834D-128186E0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86" y="3985002"/>
            <a:ext cx="1810749" cy="814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2B1007-2C3A-EB42-A810-1E8B172D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04" y="5326426"/>
            <a:ext cx="2347932" cy="1210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9F85D9-FE64-D249-88E6-D0BC16199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92" y="5326426"/>
            <a:ext cx="2015329" cy="1167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67853-3615-1D45-90B5-0444EA5F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404" y="3700412"/>
            <a:ext cx="2347932" cy="1358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E582E-C165-634F-9CF4-E7B91752C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750" y="3700412"/>
            <a:ext cx="2051050" cy="1323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0F2EDC-F453-5342-B42F-7617BFD46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550" y="5326426"/>
            <a:ext cx="1858823" cy="1210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A505ED-5C7B-354F-9ADB-E34085DE40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1214" y="3661620"/>
            <a:ext cx="2152986" cy="13974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C30595-4A2B-7D4A-9218-9955A5974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5722" y="3684501"/>
            <a:ext cx="2278082" cy="132389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7BFBBF-7E9B-8B47-86D8-6107FA692406}"/>
              </a:ext>
            </a:extLst>
          </p:cNvPr>
          <p:cNvSpPr txBox="1"/>
          <p:nvPr/>
        </p:nvSpPr>
        <p:spPr>
          <a:xfrm>
            <a:off x="2592704" y="1300927"/>
            <a:ext cx="631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[First of nine eventual patents filed – seven issued / two pending]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3E9561-CF71-2646-8825-5B7398EC45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3119" y="5309877"/>
            <a:ext cx="2790333" cy="11838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34847B-2F58-7845-993A-7969F30C3305}"/>
              </a:ext>
            </a:extLst>
          </p:cNvPr>
          <p:cNvSpPr txBox="1"/>
          <p:nvPr/>
        </p:nvSpPr>
        <p:spPr>
          <a:xfrm>
            <a:off x="10202541" y="5262626"/>
            <a:ext cx="178875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iPhone</a:t>
            </a:r>
            <a:br>
              <a:rPr lang="en-US" dirty="0"/>
            </a:br>
            <a:r>
              <a:rPr lang="en-US" dirty="0"/>
              <a:t>Android</a:t>
            </a:r>
            <a:br>
              <a:rPr lang="en-US" dirty="0"/>
            </a:br>
            <a:r>
              <a:rPr lang="en-US" dirty="0"/>
              <a:t>MacBook Air/Pro</a:t>
            </a:r>
            <a:br>
              <a:rPr lang="en-US" dirty="0"/>
            </a:br>
            <a:r>
              <a:rPr lang="en-US" dirty="0"/>
              <a:t>MSFT PCs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6C30C2-F93C-C246-94F7-EBA9A9DAFB16}"/>
              </a:ext>
            </a:extLst>
          </p:cNvPr>
          <p:cNvSpPr txBox="1"/>
          <p:nvPr/>
        </p:nvSpPr>
        <p:spPr>
          <a:xfrm>
            <a:off x="9150874" y="6493756"/>
            <a:ext cx="2569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from www.cisco.com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51546A88-B337-0945-964C-A1CB22ED1303}"/>
              </a:ext>
            </a:extLst>
          </p:cNvPr>
          <p:cNvSpPr/>
          <p:nvPr/>
        </p:nvSpPr>
        <p:spPr>
          <a:xfrm>
            <a:off x="5586984" y="4443984"/>
            <a:ext cx="128016" cy="2103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9B40B089-3FB0-D94E-94FB-D9B50F5F3AC2}"/>
              </a:ext>
            </a:extLst>
          </p:cNvPr>
          <p:cNvSpPr/>
          <p:nvPr/>
        </p:nvSpPr>
        <p:spPr>
          <a:xfrm>
            <a:off x="2905033" y="6022848"/>
            <a:ext cx="128016" cy="2103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4F736695-B750-B84C-B990-FD248DB03434}"/>
              </a:ext>
            </a:extLst>
          </p:cNvPr>
          <p:cNvSpPr/>
          <p:nvPr/>
        </p:nvSpPr>
        <p:spPr>
          <a:xfrm>
            <a:off x="4465320" y="6091428"/>
            <a:ext cx="128016" cy="2103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D7D9E3A1-8162-4D49-BFAC-C80BAE8AFC4C}"/>
              </a:ext>
            </a:extLst>
          </p:cNvPr>
          <p:cNvSpPr/>
          <p:nvPr/>
        </p:nvSpPr>
        <p:spPr>
          <a:xfrm rot="16200000">
            <a:off x="6073267" y="6208447"/>
            <a:ext cx="128016" cy="2103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45743A58-14FB-7445-9021-B4A3537FA157}"/>
              </a:ext>
            </a:extLst>
          </p:cNvPr>
          <p:cNvSpPr/>
          <p:nvPr/>
        </p:nvSpPr>
        <p:spPr>
          <a:xfrm rot="16200000">
            <a:off x="1734686" y="4231104"/>
            <a:ext cx="128016" cy="2103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FDAF4434-E485-154F-AEBB-186FF68A0E66}"/>
              </a:ext>
            </a:extLst>
          </p:cNvPr>
          <p:cNvSpPr/>
          <p:nvPr/>
        </p:nvSpPr>
        <p:spPr>
          <a:xfrm rot="5400000" flipH="1">
            <a:off x="1366228" y="5286331"/>
            <a:ext cx="128016" cy="2103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88EA3A4A-1DEF-AB41-87A5-E8F82DA58B1C}"/>
              </a:ext>
            </a:extLst>
          </p:cNvPr>
          <p:cNvSpPr/>
          <p:nvPr/>
        </p:nvSpPr>
        <p:spPr>
          <a:xfrm rot="2760000" flipH="1">
            <a:off x="11137195" y="3841422"/>
            <a:ext cx="128016" cy="2103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5DD074A9-6DD2-1249-A21D-7D9A3EF3F30A}"/>
              </a:ext>
            </a:extLst>
          </p:cNvPr>
          <p:cNvSpPr/>
          <p:nvPr/>
        </p:nvSpPr>
        <p:spPr>
          <a:xfrm rot="6360000" flipH="1">
            <a:off x="9078832" y="4873499"/>
            <a:ext cx="128016" cy="2103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7FFF901C-C31A-4948-843D-ECF0572A0A63}"/>
              </a:ext>
            </a:extLst>
          </p:cNvPr>
          <p:cNvSpPr/>
          <p:nvPr/>
        </p:nvSpPr>
        <p:spPr>
          <a:xfrm rot="2760000" flipH="1">
            <a:off x="3928090" y="4097997"/>
            <a:ext cx="128016" cy="2103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BA84CBB7-9319-9542-A1F5-3CC0FFA2B131}"/>
              </a:ext>
            </a:extLst>
          </p:cNvPr>
          <p:cNvSpPr/>
          <p:nvPr/>
        </p:nvSpPr>
        <p:spPr>
          <a:xfrm rot="2760000" flipH="1">
            <a:off x="8455723" y="5454162"/>
            <a:ext cx="128016" cy="2103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7150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7418BA-D5A3-3C4F-9FE0-3C99017AB7EE}"/>
              </a:ext>
            </a:extLst>
          </p:cNvPr>
          <p:cNvSpPr txBox="1"/>
          <p:nvPr/>
        </p:nvSpPr>
        <p:spPr>
          <a:xfrm>
            <a:off x="2226648" y="765810"/>
            <a:ext cx="7908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AcousticComms Spread Spectrum Demo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D1D6A-1B11-954C-B9CA-AEEB9C089CA5}"/>
              </a:ext>
            </a:extLst>
          </p:cNvPr>
          <p:cNvSpPr txBox="1"/>
          <p:nvPr/>
        </p:nvSpPr>
        <p:spPr>
          <a:xfrm>
            <a:off x="895354" y="1756470"/>
            <a:ext cx="1057154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Demos to be performed/executed remotely ...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Using tools commonly used in acoustics experimentation ...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Providing independent assessment in ...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Customer-specific problematic acoustic settings.</a:t>
            </a:r>
          </a:p>
        </p:txBody>
      </p:sp>
    </p:spTree>
    <p:extLst>
      <p:ext uri="{BB962C8B-B14F-4D97-AF65-F5344CB8AC3E}">
        <p14:creationId xmlns:p14="http://schemas.microsoft.com/office/powerpoint/2010/main" val="153980737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644" y="325960"/>
            <a:ext cx="11183784" cy="1562947"/>
          </a:xfrm>
          <a:prstGeom prst="rect">
            <a:avLst/>
          </a:prstGeom>
          <a:noFill/>
          <a:ln>
            <a:solidFill>
              <a:srgbClr val="90BDD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5997" y="353962"/>
            <a:ext cx="11041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Requirements: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Output a pre-data-encoded 48k sampled wavfile at desired SPLs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MATLAB processing on standard PC/Mac (DSP &amp; Audio Toolboxes)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48k wavfile recording on “non-PC/Mac” devices incapable of MATLAB execution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737" y="2217567"/>
            <a:ext cx="2792128" cy="2094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90" y="2217567"/>
            <a:ext cx="1621163" cy="1215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568" y="3749303"/>
            <a:ext cx="2272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Transducer example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5805664" y="3237699"/>
            <a:ext cx="290336" cy="4843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551" y="4564391"/>
            <a:ext cx="2800076" cy="1863323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107989" y="5043852"/>
            <a:ext cx="709701" cy="43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724459" y="4982625"/>
            <a:ext cx="265043" cy="27564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3363999" y="4906030"/>
            <a:ext cx="265043" cy="27564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43528" y="4697445"/>
            <a:ext cx="22003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Capture from ONE</a:t>
            </a:r>
            <a:br>
              <a:rPr lang="en-US" sz="2000" dirty="0"/>
            </a:br>
            <a:r>
              <a:rPr lang="en-US" sz="2000" dirty="0"/>
              <a:t>of the two (stereo)</a:t>
            </a:r>
            <a:br>
              <a:rPr lang="en-US" sz="2000" dirty="0"/>
            </a:br>
            <a:r>
              <a:rPr lang="en-US" sz="2000" dirty="0"/>
              <a:t>microphones on PC</a:t>
            </a:r>
            <a:br>
              <a:rPr lang="en-US" sz="2000" dirty="0"/>
            </a:br>
            <a:r>
              <a:rPr lang="en-US" sz="2000" dirty="0"/>
              <a:t>or Mac (don’t use</a:t>
            </a:r>
            <a:br>
              <a:rPr lang="en-US" sz="2000" dirty="0"/>
            </a:br>
            <a:r>
              <a:rPr lang="en-US" sz="2000" dirty="0"/>
              <a:t>mono on Mac)*</a:t>
            </a:r>
          </a:p>
        </p:txBody>
      </p:sp>
      <p:sp>
        <p:nvSpPr>
          <p:cNvPr id="24" name="Left Brace 23"/>
          <p:cNvSpPr/>
          <p:nvPr/>
        </p:nvSpPr>
        <p:spPr>
          <a:xfrm>
            <a:off x="1350950" y="2217527"/>
            <a:ext cx="277418" cy="195535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 Brace 24"/>
          <p:cNvSpPr/>
          <p:nvPr/>
        </p:nvSpPr>
        <p:spPr>
          <a:xfrm>
            <a:off x="1314232" y="4586042"/>
            <a:ext cx="277418" cy="184167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87761" y="3033782"/>
            <a:ext cx="126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Transmit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62042" y="5349598"/>
            <a:ext cx="125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Receiver</a:t>
            </a:r>
          </a:p>
        </p:txBody>
      </p:sp>
      <p:sp>
        <p:nvSpPr>
          <p:cNvPr id="28" name="Oval 27"/>
          <p:cNvSpPr/>
          <p:nvPr/>
        </p:nvSpPr>
        <p:spPr>
          <a:xfrm>
            <a:off x="2682222" y="3134947"/>
            <a:ext cx="1083157" cy="5344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30" name="Straight Connector 29"/>
          <p:cNvCxnSpPr>
            <a:stCxn id="28" idx="0"/>
          </p:cNvCxnSpPr>
          <p:nvPr/>
        </p:nvCxnSpPr>
        <p:spPr>
          <a:xfrm flipV="1">
            <a:off x="3223801" y="2436414"/>
            <a:ext cx="2581863" cy="69853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3522412" y="2991320"/>
            <a:ext cx="2493517" cy="6330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CA8B3B0-6A74-2242-98ED-B6BA3A41C86E}"/>
              </a:ext>
            </a:extLst>
          </p:cNvPr>
          <p:cNvSpPr txBox="1"/>
          <p:nvPr/>
        </p:nvSpPr>
        <p:spPr>
          <a:xfrm>
            <a:off x="8327907" y="2505670"/>
            <a:ext cx="2878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You don’t need a large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transducer, even a cellphone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speaker will suffice.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2F01C2-5A99-3B49-8A15-59983915C708}"/>
              </a:ext>
            </a:extLst>
          </p:cNvPr>
          <p:cNvSpPr txBox="1"/>
          <p:nvPr/>
        </p:nvSpPr>
        <p:spPr>
          <a:xfrm>
            <a:off x="7787439" y="4666052"/>
            <a:ext cx="39595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perform precise assessment,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good external audio capture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(e.g., USB mixer with &gt; 20 bits precision)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a known high-quality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microphone. </a:t>
            </a:r>
          </a:p>
        </p:txBody>
      </p:sp>
    </p:spTree>
    <p:extLst>
      <p:ext uri="{BB962C8B-B14F-4D97-AF65-F5344CB8AC3E}">
        <p14:creationId xmlns:p14="http://schemas.microsoft.com/office/powerpoint/2010/main" val="370565452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itdi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92955"/>
            <a:ext cx="7515259" cy="563644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3778" y="196908"/>
            <a:ext cx="11451815" cy="838200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AU" sz="4267" dirty="0">
                <a:latin typeface="Arial"/>
                <a:cs typeface="Arial"/>
              </a:rPr>
              <a:t>Room Acoustics: Direct / Reverberant </a:t>
            </a:r>
            <a:r>
              <a:rPr lang="en-AU" sz="4267" u="sng" dirty="0">
                <a:latin typeface="Arial"/>
                <a:cs typeface="Arial"/>
              </a:rPr>
              <a:t>Power</a:t>
            </a:r>
          </a:p>
          <a:p>
            <a:pPr fontAlgn="auto">
              <a:spcAft>
                <a:spcPts val="0"/>
              </a:spcAft>
              <a:defRPr/>
            </a:pPr>
            <a:endParaRPr lang="en-AU" sz="4267" dirty="0">
              <a:latin typeface="Arial"/>
              <a:cs typeface="Arial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3884756" y="3923745"/>
            <a:ext cx="857408" cy="574863"/>
          </a:xfrm>
          <a:prstGeom prst="rtTriangle">
            <a:avLst/>
          </a:prstGeom>
          <a:solidFill>
            <a:srgbClr val="FA66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05885" y="3964952"/>
            <a:ext cx="67839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rgbClr val="FA661C"/>
                </a:solidFill>
              </a:rPr>
              <a:t>6 dB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8066" y="4432686"/>
            <a:ext cx="1135247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33" dirty="0">
                <a:solidFill>
                  <a:srgbClr val="FA661C"/>
                </a:solidFill>
              </a:rPr>
              <a:t>Double</a:t>
            </a:r>
            <a:br>
              <a:rPr lang="en-US" sz="2133" dirty="0">
                <a:solidFill>
                  <a:srgbClr val="FA661C"/>
                </a:solidFill>
              </a:rPr>
            </a:br>
            <a:r>
              <a:rPr lang="en-US" sz="2133" dirty="0">
                <a:solidFill>
                  <a:srgbClr val="FA661C"/>
                </a:solidFill>
              </a:rPr>
              <a:t>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9569" y="5549264"/>
            <a:ext cx="103752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FF0000"/>
                </a:solidFill>
              </a:rPr>
              <a:t>2 meters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6688" y="5549264"/>
            <a:ext cx="9486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FF0000"/>
                </a:solidFill>
              </a:rPr>
              <a:t>1 meter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5709" y="5758280"/>
            <a:ext cx="29904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68036" y="5758280"/>
            <a:ext cx="299049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21692" y="3733536"/>
            <a:ext cx="2210990" cy="124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Direct Path</a:t>
            </a:r>
            <a:br>
              <a:rPr lang="en-US" sz="1867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     Free</a:t>
            </a:r>
            <a:br>
              <a:rPr lang="en-US" sz="1867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          Space</a:t>
            </a:r>
            <a:br>
              <a:rPr lang="en-US" sz="1867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67" dirty="0">
                <a:solidFill>
                  <a:schemeClr val="accent1">
                    <a:lumMod val="75000"/>
                  </a:schemeClr>
                </a:solidFill>
              </a:rPr>
              <a:t>                Attenuation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410053" y="1311941"/>
            <a:ext cx="3722267" cy="16914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46189" y="855555"/>
            <a:ext cx="4051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SPL of Direct and Reverberant</a:t>
            </a:r>
            <a:br>
              <a:rPr lang="en-US" sz="2400" dirty="0"/>
            </a:br>
            <a:r>
              <a:rPr lang="en-US" sz="2400" dirty="0"/>
              <a:t>sound is equal at 0.6 m / 2.0 ft.</a:t>
            </a:r>
            <a:br>
              <a:rPr lang="en-US" sz="2400" dirty="0"/>
            </a:br>
            <a:r>
              <a:rPr lang="en-US" sz="2400" dirty="0"/>
              <a:t>(for this RT</a:t>
            </a:r>
            <a:r>
              <a:rPr lang="en-US" sz="2400" baseline="-25000" dirty="0"/>
              <a:t>60</a:t>
            </a:r>
            <a:r>
              <a:rPr lang="en-US" sz="2400" dirty="0"/>
              <a:t> = 0.8 sec room)!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6727" y="756742"/>
            <a:ext cx="5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RT</a:t>
            </a:r>
            <a:r>
              <a:rPr lang="en-US" sz="1600" baseline="-25000" dirty="0"/>
              <a:t>60</a:t>
            </a:r>
            <a:r>
              <a:rPr lang="en-US" sz="1600" dirty="0"/>
              <a:t> ~ Quiet Rooms: 0.5, Office: 0.4 – 0.7, Homes: 0.9 </a:t>
            </a:r>
          </a:p>
        </p:txBody>
      </p:sp>
      <p:sp>
        <p:nvSpPr>
          <p:cNvPr id="25" name="Oval 24"/>
          <p:cNvSpPr/>
          <p:nvPr/>
        </p:nvSpPr>
        <p:spPr>
          <a:xfrm>
            <a:off x="4079552" y="1161815"/>
            <a:ext cx="599293" cy="241540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795936" y="3073634"/>
            <a:ext cx="1441870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br>
              <a:rPr lang="en-US" sz="2133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133" b="1" dirty="0">
                <a:solidFill>
                  <a:schemeClr val="accent1">
                    <a:lumMod val="75000"/>
                  </a:schemeClr>
                </a:solidFill>
              </a:rPr>
              <a:t>Reflections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7473" y="2899663"/>
            <a:ext cx="152503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chemeClr val="tx1">
                    <a:lumMod val="50000"/>
                  </a:schemeClr>
                </a:solidFill>
              </a:rPr>
              <a:t>Total Power</a:t>
            </a:r>
          </a:p>
        </p:txBody>
      </p:sp>
      <p:sp>
        <p:nvSpPr>
          <p:cNvPr id="11" name="Oval 10"/>
          <p:cNvSpPr/>
          <p:nvPr/>
        </p:nvSpPr>
        <p:spPr>
          <a:xfrm>
            <a:off x="4463201" y="3235868"/>
            <a:ext cx="2578608" cy="41148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7361351" y="2417173"/>
            <a:ext cx="4137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00B050"/>
                </a:solidFill>
              </a:rPr>
              <a:t>“Self-Noise”</a:t>
            </a:r>
            <a:r>
              <a:rPr lang="en-US" sz="2400" dirty="0">
                <a:solidFill>
                  <a:srgbClr val="00B050"/>
                </a:solidFill>
              </a:rPr>
              <a:t> == Negative SNR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(direct to sum(non-direct))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Reverberant energy dominates!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600409" y="2946748"/>
            <a:ext cx="1056308" cy="298641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22541" y="3784749"/>
            <a:ext cx="436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DBE24"/>
                </a:solidFill>
              </a:rPr>
              <a:t>“Diffuse field area” (SPL ~= const)</a:t>
            </a:r>
          </a:p>
        </p:txBody>
      </p:sp>
      <p:sp>
        <p:nvSpPr>
          <p:cNvPr id="28" name="Right Brace 27"/>
          <p:cNvSpPr/>
          <p:nvPr/>
        </p:nvSpPr>
        <p:spPr>
          <a:xfrm rot="5400000">
            <a:off x="6296235" y="3629417"/>
            <a:ext cx="253484" cy="543307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0" name="Straight Arrow Connector 29"/>
          <p:cNvCxnSpPr>
            <a:stCxn id="17" idx="1"/>
          </p:cNvCxnSpPr>
          <p:nvPr/>
        </p:nvCxnSpPr>
        <p:spPr>
          <a:xfrm flipH="1">
            <a:off x="6422978" y="4015582"/>
            <a:ext cx="699563" cy="649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649951" y="3458737"/>
            <a:ext cx="0" cy="1645424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5685689" y="4887025"/>
            <a:ext cx="167852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00B050"/>
                </a:solidFill>
              </a:rPr>
              <a:t>15 dB at 4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0CF72-8ACA-C74C-AED0-4DAD8B37C458}"/>
              </a:ext>
            </a:extLst>
          </p:cNvPr>
          <p:cNvSpPr txBox="1"/>
          <p:nvPr/>
        </p:nvSpPr>
        <p:spPr>
          <a:xfrm>
            <a:off x="7339320" y="4596582"/>
            <a:ext cx="439346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Any distance over ~ 3 feet can be difficult</a:t>
            </a:r>
            <a:br>
              <a:rPr lang="en-US" b="1" dirty="0"/>
            </a:br>
            <a:r>
              <a:rPr lang="en-US" b="1" dirty="0"/>
              <a:t>for non-SS receivers requiring:</a:t>
            </a:r>
            <a:br>
              <a:rPr lang="en-US" b="1" dirty="0"/>
            </a:br>
            <a:r>
              <a:rPr lang="en-US" b="1" dirty="0"/>
              <a:t>“dominant path power” &gt; “self noise”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Test locations far away from sound source for “worse-case reception” conditions.</a:t>
            </a:r>
          </a:p>
        </p:txBody>
      </p:sp>
    </p:spTree>
    <p:extLst>
      <p:ext uri="{BB962C8B-B14F-4D97-AF65-F5344CB8AC3E}">
        <p14:creationId xmlns:p14="http://schemas.microsoft.com/office/powerpoint/2010/main" val="12845464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795" y="1963496"/>
            <a:ext cx="10986527" cy="2718409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Typical Conference Room Impulse Responses</a:t>
            </a:r>
          </a:p>
        </p:txBody>
      </p:sp>
    </p:spTree>
    <p:extLst>
      <p:ext uri="{BB962C8B-B14F-4D97-AF65-F5344CB8AC3E}">
        <p14:creationId xmlns:p14="http://schemas.microsoft.com/office/powerpoint/2010/main" val="27446898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89" y="-69772"/>
            <a:ext cx="11451815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Conference Room Impulse Response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E60E52-5C69-9749-A149-848DC22199CC}"/>
              </a:ext>
            </a:extLst>
          </p:cNvPr>
          <p:cNvGrpSpPr/>
          <p:nvPr/>
        </p:nvGrpSpPr>
        <p:grpSpPr>
          <a:xfrm>
            <a:off x="6155060" y="564612"/>
            <a:ext cx="5945430" cy="5910548"/>
            <a:chOff x="5950480" y="564612"/>
            <a:chExt cx="5945430" cy="5910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FF0ED7-48CF-CA48-83BD-10DBEC80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5556" y="3726452"/>
              <a:ext cx="5440741" cy="27487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3B0B41-0838-EA41-BEC7-D275CAF45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0480" y="564612"/>
              <a:ext cx="5440741" cy="274870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736E80-4837-9C4D-84D3-83A933519E2D}"/>
                </a:ext>
              </a:extLst>
            </p:cNvPr>
            <p:cNvCxnSpPr/>
            <p:nvPr/>
          </p:nvCxnSpPr>
          <p:spPr>
            <a:xfrm>
              <a:off x="8069678" y="2903518"/>
              <a:ext cx="0" cy="1998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080F8D-B6EB-E84F-97ED-C6548C7F8A04}"/>
                </a:ext>
              </a:extLst>
            </p:cNvPr>
            <p:cNvCxnSpPr/>
            <p:nvPr/>
          </p:nvCxnSpPr>
          <p:spPr>
            <a:xfrm>
              <a:off x="8388300" y="2382501"/>
              <a:ext cx="0" cy="1998921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1DAF766E-CC24-F44F-A4BF-3AFD86B92494}"/>
                </a:ext>
              </a:extLst>
            </p:cNvPr>
            <p:cNvSpPr/>
            <p:nvPr/>
          </p:nvSpPr>
          <p:spPr>
            <a:xfrm>
              <a:off x="7643822" y="3313320"/>
              <a:ext cx="425856" cy="30141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24AA641A-2682-EA4E-8780-ACF403914225}"/>
                </a:ext>
              </a:extLst>
            </p:cNvPr>
            <p:cNvSpPr/>
            <p:nvPr/>
          </p:nvSpPr>
          <p:spPr>
            <a:xfrm flipH="1">
              <a:off x="8382014" y="3308552"/>
              <a:ext cx="425856" cy="30141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9DDD8A-E774-264D-9181-E3F149315F44}"/>
                </a:ext>
              </a:extLst>
            </p:cNvPr>
            <p:cNvSpPr txBox="1"/>
            <p:nvPr/>
          </p:nvSpPr>
          <p:spPr>
            <a:xfrm>
              <a:off x="8932911" y="3133709"/>
              <a:ext cx="2093715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Distance to/from</a:t>
              </a:r>
              <a:br>
                <a:rPr lang="en-US" dirty="0"/>
              </a:br>
              <a:r>
                <a:rPr lang="en-US" dirty="0"/>
                <a:t>back wall is ~12 ms.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B359A9-3E07-A642-BF2D-A9596E56A1E7}"/>
                </a:ext>
              </a:extLst>
            </p:cNvPr>
            <p:cNvSpPr txBox="1"/>
            <p:nvPr/>
          </p:nvSpPr>
          <p:spPr>
            <a:xfrm>
              <a:off x="8710630" y="871527"/>
              <a:ext cx="2565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Direct Path (Line of Sight)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AC1483-DBB3-234E-BF9A-3B44D4C49355}"/>
                </a:ext>
              </a:extLst>
            </p:cNvPr>
            <p:cNvSpPr txBox="1"/>
            <p:nvPr/>
          </p:nvSpPr>
          <p:spPr>
            <a:xfrm>
              <a:off x="8594942" y="3989468"/>
              <a:ext cx="3300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Reflection off of back wall (NLOS)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86A6136-62B3-7346-B665-48988FB96D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5116" y="4321685"/>
              <a:ext cx="1388685" cy="239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F33AF0A-42A0-194C-9B74-26CDDE8935A1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8085970" y="1056193"/>
              <a:ext cx="624660" cy="1286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9375BC-377E-1440-8ABA-82B4FA4A17AC}"/>
              </a:ext>
            </a:extLst>
          </p:cNvPr>
          <p:cNvSpPr txBox="1"/>
          <p:nvPr/>
        </p:nvSpPr>
        <p:spPr>
          <a:xfrm>
            <a:off x="4351728" y="3561188"/>
            <a:ext cx="2572081" cy="3170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Take Aways: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Dominant signal</a:t>
            </a:r>
            <a:br>
              <a:rPr lang="en-US" dirty="0"/>
            </a:br>
            <a:r>
              <a:rPr lang="en-US" dirty="0"/>
              <a:t>path may be a</a:t>
            </a:r>
            <a:br>
              <a:rPr lang="en-US" dirty="0"/>
            </a:br>
            <a:r>
              <a:rPr lang="en-US" dirty="0"/>
              <a:t>major reflection!*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Dominant path</a:t>
            </a:r>
            <a:br>
              <a:rPr lang="en-US" dirty="0"/>
            </a:br>
            <a:r>
              <a:rPr lang="en-US" dirty="0"/>
              <a:t>to next-most</a:t>
            </a:r>
            <a:br>
              <a:rPr lang="en-US" dirty="0"/>
            </a:br>
            <a:r>
              <a:rPr lang="en-US" dirty="0"/>
              <a:t>dominant path</a:t>
            </a:r>
            <a:br>
              <a:rPr lang="en-US" dirty="0"/>
            </a:br>
            <a:r>
              <a:rPr lang="en-US" dirty="0"/>
              <a:t>can have delays of</a:t>
            </a:r>
            <a:br>
              <a:rPr lang="en-US" dirty="0"/>
            </a:br>
            <a:r>
              <a:rPr lang="en-US" dirty="0"/>
              <a:t>0 – 20</a:t>
            </a:r>
            <a:r>
              <a:rPr lang="en-US" baseline="30000" dirty="0"/>
              <a:t>+</a:t>
            </a:r>
            <a:r>
              <a:rPr lang="en-US" dirty="0"/>
              <a:t> ms. and still have comparable</a:t>
            </a:r>
            <a:br>
              <a:rPr lang="en-US" dirty="0"/>
            </a:br>
            <a:r>
              <a:rPr lang="en-US" dirty="0"/>
              <a:t>magnitudes!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BE74E8-B741-B645-BA74-401D8C48F59E}"/>
              </a:ext>
            </a:extLst>
          </p:cNvPr>
          <p:cNvGrpSpPr/>
          <p:nvPr/>
        </p:nvGrpSpPr>
        <p:grpSpPr>
          <a:xfrm>
            <a:off x="337135" y="694481"/>
            <a:ext cx="6130469" cy="2687480"/>
            <a:chOff x="337135" y="694481"/>
            <a:chExt cx="6130469" cy="26874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1F78A0-CE0A-CF46-A6B6-C8158764D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135" y="819648"/>
              <a:ext cx="3197916" cy="23984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0173C8-0E37-5046-9081-24A6FCE67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1976" y="813865"/>
              <a:ext cx="3205628" cy="240422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295650-EBAC-A944-8B1F-46B39C2B3FEA}"/>
                </a:ext>
              </a:extLst>
            </p:cNvPr>
            <p:cNvSpPr/>
            <p:nvPr/>
          </p:nvSpPr>
          <p:spPr>
            <a:xfrm>
              <a:off x="2842407" y="694481"/>
              <a:ext cx="676300" cy="2687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C1B222D-7F1D-7140-A356-C2E78A3FDEB1}"/>
              </a:ext>
            </a:extLst>
          </p:cNvPr>
          <p:cNvSpPr/>
          <p:nvPr/>
        </p:nvSpPr>
        <p:spPr>
          <a:xfrm>
            <a:off x="2198664" y="1733969"/>
            <a:ext cx="67456" cy="67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D0991D-D675-1B4E-A800-3008BC945090}"/>
              </a:ext>
            </a:extLst>
          </p:cNvPr>
          <p:cNvSpPr txBox="1"/>
          <p:nvPr/>
        </p:nvSpPr>
        <p:spPr>
          <a:xfrm>
            <a:off x="598729" y="575777"/>
            <a:ext cx="1824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Ultrasound-emitting speaker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ED9C6A-998E-0A49-9918-8669A32724AE}"/>
              </a:ext>
            </a:extLst>
          </p:cNvPr>
          <p:cNvSpPr/>
          <p:nvPr/>
        </p:nvSpPr>
        <p:spPr>
          <a:xfrm>
            <a:off x="4928009" y="1618337"/>
            <a:ext cx="67456" cy="67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CAE6FF-4B8E-D54F-AE20-12A24360CA0E}"/>
              </a:ext>
            </a:extLst>
          </p:cNvPr>
          <p:cNvSpPr/>
          <p:nvPr/>
        </p:nvSpPr>
        <p:spPr>
          <a:xfrm>
            <a:off x="493140" y="682634"/>
            <a:ext cx="67456" cy="67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4F94E3-AA34-1D4B-8666-1A5D73371E36}"/>
              </a:ext>
            </a:extLst>
          </p:cNvPr>
          <p:cNvSpPr txBox="1"/>
          <p:nvPr/>
        </p:nvSpPr>
        <p:spPr>
          <a:xfrm>
            <a:off x="3712651" y="565997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Studio (directional) microphone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D37B38-3543-0D49-9014-79A992ABE9DE}"/>
              </a:ext>
            </a:extLst>
          </p:cNvPr>
          <p:cNvSpPr/>
          <p:nvPr/>
        </p:nvSpPr>
        <p:spPr>
          <a:xfrm>
            <a:off x="987221" y="2307821"/>
            <a:ext cx="337926" cy="22022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5E6D76-AC95-E647-A137-F126AF5AF573}"/>
              </a:ext>
            </a:extLst>
          </p:cNvPr>
          <p:cNvSpPr/>
          <p:nvPr/>
        </p:nvSpPr>
        <p:spPr>
          <a:xfrm>
            <a:off x="3684708" y="2238157"/>
            <a:ext cx="410285" cy="25565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65C671-80B2-2345-ABB9-972E001EF799}"/>
              </a:ext>
            </a:extLst>
          </p:cNvPr>
          <p:cNvSpPr/>
          <p:nvPr/>
        </p:nvSpPr>
        <p:spPr>
          <a:xfrm>
            <a:off x="3497279" y="629541"/>
            <a:ext cx="236800" cy="13455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FA7824-E7DD-BC43-AAFA-4EB45DC5E8D9}"/>
              </a:ext>
            </a:extLst>
          </p:cNvPr>
          <p:cNvSpPr txBox="1"/>
          <p:nvPr/>
        </p:nvSpPr>
        <p:spPr>
          <a:xfrm>
            <a:off x="307587" y="3247693"/>
            <a:ext cx="1326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7030A0"/>
                </a:solidFill>
              </a:rPr>
              <a:t>Mic Facing Forward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3BAFA8-DAC6-D74B-9A24-DC018E9267D1}"/>
              </a:ext>
            </a:extLst>
          </p:cNvPr>
          <p:cNvSpPr txBox="1"/>
          <p:nvPr/>
        </p:nvSpPr>
        <p:spPr>
          <a:xfrm>
            <a:off x="3425829" y="3247693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7030A0"/>
                </a:solidFill>
              </a:rPr>
              <a:t>Mic Facing Backward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021C34B-4183-DA45-B5B9-F0AF8AFC76D7}"/>
              </a:ext>
            </a:extLst>
          </p:cNvPr>
          <p:cNvGrpSpPr/>
          <p:nvPr/>
        </p:nvGrpSpPr>
        <p:grpSpPr>
          <a:xfrm>
            <a:off x="320017" y="3726452"/>
            <a:ext cx="3664944" cy="2748708"/>
            <a:chOff x="320017" y="3726452"/>
            <a:chExt cx="3664944" cy="27487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DF776D-35B6-F846-AB6E-C20010D62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17" y="3726452"/>
              <a:ext cx="3664944" cy="2748708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CDFC20-46F8-984D-9E0F-A11BF814BE1D}"/>
                </a:ext>
              </a:extLst>
            </p:cNvPr>
            <p:cNvSpPr/>
            <p:nvPr/>
          </p:nvSpPr>
          <p:spPr>
            <a:xfrm>
              <a:off x="2673444" y="4880580"/>
              <a:ext cx="337926" cy="220226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0902CF-BDA8-1F4C-85D3-757B5359E17B}"/>
                </a:ext>
              </a:extLst>
            </p:cNvPr>
            <p:cNvSpPr txBox="1"/>
            <p:nvPr/>
          </p:nvSpPr>
          <p:spPr>
            <a:xfrm>
              <a:off x="2775893" y="4108171"/>
              <a:ext cx="76815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7030A0"/>
                  </a:solidFill>
                </a:rPr>
                <a:t>Large</a:t>
              </a:r>
              <a:br>
                <a:rPr lang="en-US" sz="1100" b="1" dirty="0">
                  <a:solidFill>
                    <a:srgbClr val="7030A0"/>
                  </a:solidFill>
                </a:rPr>
              </a:br>
              <a:r>
                <a:rPr lang="en-US" sz="1100" b="1" dirty="0">
                  <a:solidFill>
                    <a:srgbClr val="7030A0"/>
                  </a:solidFill>
                </a:rPr>
                <a:t>Reflective</a:t>
              </a:r>
              <a:br>
                <a:rPr lang="en-US" sz="1100" b="1" dirty="0">
                  <a:solidFill>
                    <a:srgbClr val="7030A0"/>
                  </a:solidFill>
                </a:rPr>
              </a:br>
              <a:r>
                <a:rPr lang="en-US" sz="1100" b="1" dirty="0">
                  <a:solidFill>
                    <a:srgbClr val="7030A0"/>
                  </a:solidFill>
                </a:rPr>
                <a:t>Back Wall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0752D79-6C0E-7448-92ED-950452B920D1}"/>
              </a:ext>
            </a:extLst>
          </p:cNvPr>
          <p:cNvGrpSpPr/>
          <p:nvPr/>
        </p:nvGrpSpPr>
        <p:grpSpPr>
          <a:xfrm>
            <a:off x="2842407" y="813864"/>
            <a:ext cx="5399184" cy="2410003"/>
            <a:chOff x="2842407" y="813864"/>
            <a:chExt cx="5399184" cy="2410003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2D5D6E11-F00D-494A-8D6F-DF5DB561C052}"/>
                </a:ext>
              </a:extLst>
            </p:cNvPr>
            <p:cNvSpPr/>
            <p:nvPr/>
          </p:nvSpPr>
          <p:spPr>
            <a:xfrm>
              <a:off x="2842407" y="813864"/>
              <a:ext cx="336728" cy="2410003"/>
            </a:xfrm>
            <a:prstGeom prst="rightBrace">
              <a:avLst>
                <a:gd name="adj1" fmla="val 8333"/>
                <a:gd name="adj2" fmla="val 19043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510F00C-BD67-604A-80E3-B0F9DD5705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8411" y="1214978"/>
              <a:ext cx="5113180" cy="6436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4103C6-8F21-AA4A-AFE5-B6393F1CCDC5}"/>
              </a:ext>
            </a:extLst>
          </p:cNvPr>
          <p:cNvGrpSpPr/>
          <p:nvPr/>
        </p:nvGrpSpPr>
        <p:grpSpPr>
          <a:xfrm>
            <a:off x="6429724" y="827607"/>
            <a:ext cx="2173156" cy="3700190"/>
            <a:chOff x="6429724" y="827607"/>
            <a:chExt cx="2173156" cy="370019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618A9365-E4AE-294A-8EE9-AAF336F697EF}"/>
                </a:ext>
              </a:extLst>
            </p:cNvPr>
            <p:cNvSpPr/>
            <p:nvPr/>
          </p:nvSpPr>
          <p:spPr>
            <a:xfrm>
              <a:off x="6429724" y="827607"/>
              <a:ext cx="336728" cy="2390478"/>
            </a:xfrm>
            <a:prstGeom prst="rightBrace">
              <a:avLst>
                <a:gd name="adj1" fmla="val 8333"/>
                <a:gd name="adj2" fmla="val 93340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6DBDEE5-3065-A44A-AE83-D6EB37BB6DA4}"/>
                </a:ext>
              </a:extLst>
            </p:cNvPr>
            <p:cNvCxnSpPr>
              <a:cxnSpLocks/>
            </p:cNvCxnSpPr>
            <p:nvPr/>
          </p:nvCxnSpPr>
          <p:spPr>
            <a:xfrm>
              <a:off x="6779939" y="3131548"/>
              <a:ext cx="1822941" cy="139624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E8570DB-F666-1D4E-ADDA-9001FC5CB4EA}"/>
              </a:ext>
            </a:extLst>
          </p:cNvPr>
          <p:cNvSpPr txBox="1"/>
          <p:nvPr/>
        </p:nvSpPr>
        <p:spPr>
          <a:xfrm>
            <a:off x="7439017" y="6432988"/>
            <a:ext cx="434599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Can measure these RIRs with receiver software provided.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682038-7BF5-6843-A182-496A7A8A9F2C}"/>
              </a:ext>
            </a:extLst>
          </p:cNvPr>
          <p:cNvSpPr txBox="1"/>
          <p:nvPr/>
        </p:nvSpPr>
        <p:spPr>
          <a:xfrm>
            <a:off x="2002482" y="1279339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MX300 G2</a:t>
            </a:r>
          </a:p>
        </p:txBody>
      </p:sp>
    </p:spTree>
    <p:extLst>
      <p:ext uri="{BB962C8B-B14F-4D97-AF65-F5344CB8AC3E}">
        <p14:creationId xmlns:p14="http://schemas.microsoft.com/office/powerpoint/2010/main" val="10349666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795" y="1963496"/>
            <a:ext cx="10986527" cy="2718409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Demo Software Basics</a:t>
            </a:r>
          </a:p>
        </p:txBody>
      </p:sp>
    </p:spTree>
    <p:extLst>
      <p:ext uri="{BB962C8B-B14F-4D97-AF65-F5344CB8AC3E}">
        <p14:creationId xmlns:p14="http://schemas.microsoft.com/office/powerpoint/2010/main" val="130945589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23671</TotalTime>
  <Words>3800</Words>
  <Application>Microsoft Macintosh PowerPoint</Application>
  <PresentationFormat>Widescreen</PresentationFormat>
  <Paragraphs>247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Custom Design</vt:lpstr>
      <vt:lpstr>AcousticComms Spread Spectrum - Remote Sound Demo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Typical Conference Room Impulse Responses</vt:lpstr>
      <vt:lpstr>Conference Room Impulse Response</vt:lpstr>
      <vt:lpstr>  Demo Software Basics</vt:lpstr>
      <vt:lpstr>PowerPoint Presentation</vt:lpstr>
      <vt:lpstr>PowerPoint Presentation</vt:lpstr>
      <vt:lpstr>PowerPoint Presentation</vt:lpstr>
      <vt:lpstr>PowerPoint Presentation</vt:lpstr>
      <vt:lpstr>Testing the Non-real Time MATLAB ACSS Decoder (ACSSv2_dec.m) and Explanation of Output/Plots</vt:lpstr>
      <vt:lpstr>PowerPoint Presentation</vt:lpstr>
      <vt:lpstr>PowerPoint Presentation</vt:lpstr>
      <vt:lpstr>PowerPoint Presentation</vt:lpstr>
      <vt:lpstr>PowerPoint Presentation</vt:lpstr>
      <vt:lpstr>Running the Real-Time MATLAB ACSS Decoder</vt:lpstr>
      <vt:lpstr>PowerPoint Presentation</vt:lpstr>
      <vt:lpstr>Running the Non-Real-Time MATLAB ACSS Decoder</vt:lpstr>
      <vt:lpstr>PowerPoint Presentation</vt:lpstr>
      <vt:lpstr>BONUS: Running the Real-Time MATLAB ACSS Room Impulse Response Generator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Acoustics 101:  Implications for Information Transfer</dc:title>
  <dc:creator>Michael Ramalho</dc:creator>
  <cp:lastModifiedBy>Michael Ramalho</cp:lastModifiedBy>
  <cp:revision>307</cp:revision>
  <dcterms:created xsi:type="dcterms:W3CDTF">2019-12-31T22:01:05Z</dcterms:created>
  <dcterms:modified xsi:type="dcterms:W3CDTF">2021-04-05T00:08:39Z</dcterms:modified>
</cp:coreProperties>
</file>